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2" r:id="rId1"/>
  </p:sldMasterIdLst>
  <p:notesMasterIdLst>
    <p:notesMasterId r:id="rId72"/>
  </p:notesMasterIdLst>
  <p:handoutMasterIdLst>
    <p:handoutMasterId r:id="rId73"/>
  </p:handoutMasterIdLst>
  <p:sldIdLst>
    <p:sldId id="516" r:id="rId2"/>
    <p:sldId id="447" r:id="rId3"/>
    <p:sldId id="325" r:id="rId4"/>
    <p:sldId id="311" r:id="rId5"/>
    <p:sldId id="448" r:id="rId6"/>
    <p:sldId id="449" r:id="rId7"/>
    <p:sldId id="450" r:id="rId8"/>
    <p:sldId id="451" r:id="rId9"/>
    <p:sldId id="452" r:id="rId10"/>
    <p:sldId id="453" r:id="rId11"/>
    <p:sldId id="454" r:id="rId12"/>
    <p:sldId id="475" r:id="rId13"/>
    <p:sldId id="455" r:id="rId14"/>
    <p:sldId id="456" r:id="rId15"/>
    <p:sldId id="457" r:id="rId16"/>
    <p:sldId id="458" r:id="rId17"/>
    <p:sldId id="459" r:id="rId18"/>
    <p:sldId id="460" r:id="rId19"/>
    <p:sldId id="461" r:id="rId20"/>
    <p:sldId id="462" r:id="rId21"/>
    <p:sldId id="463" r:id="rId22"/>
    <p:sldId id="464" r:id="rId23"/>
    <p:sldId id="465" r:id="rId24"/>
    <p:sldId id="466" r:id="rId25"/>
    <p:sldId id="467" r:id="rId26"/>
    <p:sldId id="474" r:id="rId27"/>
    <p:sldId id="468" r:id="rId28"/>
    <p:sldId id="470" r:id="rId29"/>
    <p:sldId id="471" r:id="rId30"/>
    <p:sldId id="472" r:id="rId31"/>
    <p:sldId id="473" r:id="rId32"/>
    <p:sldId id="477" r:id="rId33"/>
    <p:sldId id="480" r:id="rId34"/>
    <p:sldId id="478" r:id="rId35"/>
    <p:sldId id="481" r:id="rId36"/>
    <p:sldId id="482" r:id="rId37"/>
    <p:sldId id="483" r:id="rId38"/>
    <p:sldId id="484" r:id="rId39"/>
    <p:sldId id="485" r:id="rId40"/>
    <p:sldId id="486" r:id="rId41"/>
    <p:sldId id="487" r:id="rId42"/>
    <p:sldId id="488" r:id="rId43"/>
    <p:sldId id="489" r:id="rId44"/>
    <p:sldId id="490" r:id="rId45"/>
    <p:sldId id="491" r:id="rId46"/>
    <p:sldId id="492" r:id="rId47"/>
    <p:sldId id="494" r:id="rId48"/>
    <p:sldId id="495" r:id="rId49"/>
    <p:sldId id="496" r:id="rId50"/>
    <p:sldId id="493" r:id="rId51"/>
    <p:sldId id="497" r:id="rId52"/>
    <p:sldId id="498" r:id="rId53"/>
    <p:sldId id="499" r:id="rId54"/>
    <p:sldId id="500" r:id="rId55"/>
    <p:sldId id="501" r:id="rId56"/>
    <p:sldId id="502" r:id="rId57"/>
    <p:sldId id="505" r:id="rId58"/>
    <p:sldId id="503" r:id="rId59"/>
    <p:sldId id="504" r:id="rId60"/>
    <p:sldId id="506" r:id="rId61"/>
    <p:sldId id="507" r:id="rId62"/>
    <p:sldId id="508" r:id="rId63"/>
    <p:sldId id="509" r:id="rId64"/>
    <p:sldId id="510" r:id="rId65"/>
    <p:sldId id="511" r:id="rId66"/>
    <p:sldId id="512" r:id="rId67"/>
    <p:sldId id="513" r:id="rId68"/>
    <p:sldId id="514" r:id="rId69"/>
    <p:sldId id="515" r:id="rId70"/>
    <p:sldId id="345" r:id="rId71"/>
  </p:sldIdLst>
  <p:sldSz cx="12192000" cy="6858000"/>
  <p:notesSz cx="6858000" cy="9144000"/>
  <p:embeddedFontLst>
    <p:embeddedFont>
      <p:font typeface="Roboto Condensed" panose="02000000000000000000" pitchFamily="2" charset="0"/>
      <p:regular r:id="rId74"/>
      <p:bold r:id="rId75"/>
      <p:italic r:id="rId76"/>
      <p:boldItalic r:id="rId77"/>
    </p:embeddedFont>
    <p:embeddedFont>
      <p:font typeface="Roboto Condensed Light" panose="02000000000000000000" pitchFamily="2" charset="0"/>
      <p:regular r:id="rId78"/>
      <p:bold r:id="rId79"/>
      <p:italic r:id="rId80"/>
      <p:boldItalic r:id="rId81"/>
    </p:embeddedFont>
    <p:embeddedFont>
      <p:font typeface="Wingdings 2" panose="05020102010507070707" pitchFamily="18" charset="2"/>
      <p:regular r:id="rId82"/>
    </p:embeddedFont>
    <p:embeddedFont>
      <p:font typeface="Wingdings 3" panose="05040102010807070707" pitchFamily="18" charset="2"/>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tBnAXtn4FQBCEqAYj49Hg==" hashData="BxhEX8focbwcCVpgCVdp4T28IApHVR7idI0yRmifEJ3lLGhI/8EerJji0AShNtzsXQbgZtqoj0ENVsRM7bN3Pw=="/>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301B92"/>
    <a:srgbClr val="673BB7"/>
    <a:srgbClr val="607D8B"/>
    <a:srgbClr val="ED524F"/>
    <a:srgbClr val="B71B1C"/>
    <a:srgbClr val="F54337"/>
    <a:srgbClr val="D81A60"/>
    <a:srgbClr val="890E4F"/>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87" autoAdjust="0"/>
    <p:restoredTop sz="94660"/>
  </p:normalViewPr>
  <p:slideViewPr>
    <p:cSldViewPr snapToGrid="0">
      <p:cViewPr varScale="1">
        <p:scale>
          <a:sx n="68" d="100"/>
          <a:sy n="68" d="100"/>
        </p:scale>
        <p:origin x="642" y="48"/>
      </p:cViewPr>
      <p:guideLst/>
    </p:cSldViewPr>
  </p:slideViewPr>
  <p:notesTextViewPr>
    <p:cViewPr>
      <p:scale>
        <a:sx n="1" d="1"/>
        <a:sy n="1" d="1"/>
      </p:scale>
      <p:origin x="0" y="0"/>
    </p:cViewPr>
  </p:notesTextViewPr>
  <p:notesViewPr>
    <p:cSldViewPr snapToGrid="0">
      <p:cViewPr varScale="1">
        <p:scale>
          <a:sx n="52" d="100"/>
          <a:sy n="52" d="100"/>
        </p:scale>
        <p:origin x="286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167497-6C63-3B9D-01ED-0ED2D567C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2346605-F242-407E-CD28-58546B9017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4DF528-62A2-A648-BB90-693EA07704A6}" type="datetimeFigureOut">
              <a:rPr lang="en-US" smtClean="0"/>
              <a:t>7/1/2024</a:t>
            </a:fld>
            <a:endParaRPr lang="en-US"/>
          </a:p>
        </p:txBody>
      </p:sp>
      <p:sp>
        <p:nvSpPr>
          <p:cNvPr id="4" name="Footer Placeholder 3">
            <a:extLst>
              <a:ext uri="{FF2B5EF4-FFF2-40B4-BE49-F238E27FC236}">
                <a16:creationId xmlns:a16="http://schemas.microsoft.com/office/drawing/2014/main" id="{C5490F15-0AF7-792D-6028-22E97290FA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D53349-F41C-DB6A-857A-395EB2E073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40CAEB-34EF-394E-B2B5-44CDCC70A0E7}" type="slidenum">
              <a:rPr lang="en-US" smtClean="0"/>
              <a:t>‹#›</a:t>
            </a:fld>
            <a:endParaRPr lang="en-US"/>
          </a:p>
        </p:txBody>
      </p:sp>
    </p:spTree>
    <p:extLst>
      <p:ext uri="{BB962C8B-B14F-4D97-AF65-F5344CB8AC3E}">
        <p14:creationId xmlns:p14="http://schemas.microsoft.com/office/powerpoint/2010/main" val="237548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2.wdp"/><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jpeg"/><Relationship Id="rId11" Type="http://schemas.openxmlformats.org/officeDocument/2006/relationships/image" Target="../media/image16.png"/><Relationship Id="rId5" Type="http://schemas.openxmlformats.org/officeDocument/2006/relationships/image" Target="../media/image11.png"/><Relationship Id="rId10" Type="http://schemas.microsoft.com/office/2007/relationships/hdphoto" Target="../media/hdphoto4.wdp"/><Relationship Id="rId4" Type="http://schemas.openxmlformats.org/officeDocument/2006/relationships/image" Target="../media/image10.png"/><Relationship Id="rId9"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6.png"/><Relationship Id="rId7" Type="http://schemas.microsoft.com/office/2007/relationships/hdphoto" Target="../media/hdphoto5.wdp"/><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#2104CS521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1 – </a:t>
            </a:r>
            <a:r>
              <a:rPr lang="en-US" sz="1200" dirty="0">
                <a:solidFill>
                  <a:schemeClr val="tx1">
                    <a:lumMod val="90000"/>
                    <a:lumOff val="10000"/>
                  </a:schemeClr>
                </a:solidFill>
              </a:rPr>
              <a:t>Introduction to Cloud Computing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1165859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4063555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166935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42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2267670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7/1/2024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1528757233"/>
      </p:ext>
    </p:extLst>
  </p:cSld>
  <p:clrMap bg1="lt1" tx1="dk1" bg2="lt2" tx2="dk2" accent1="accent1" accent2="accent2" accent3="accent3" accent4="accent4" accent5="accent5" accent6="accent6" hlink="hlink" folHlink="folHlink"/>
  <p:sldLayoutIdLst>
    <p:sldLayoutId id="2147483695" r:id="rId1"/>
    <p:sldLayoutId id="2147483697" r:id="rId2"/>
    <p:sldLayoutId id="2147483699" r:id="rId3"/>
    <p:sldLayoutId id="2147483712" r:id="rId4"/>
    <p:sldLayoutId id="214748371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Unit-1</a:t>
            </a:r>
            <a:r>
              <a:rPr lang="en-US" dirty="0"/>
              <a:t> </a:t>
            </a:r>
            <a:br>
              <a:rPr lang="en-US" dirty="0"/>
            </a:br>
            <a:r>
              <a:rPr lang="en-US" sz="4800" dirty="0"/>
              <a:t>Introduction to Cloud Computing</a:t>
            </a: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umesh.thoriya@darshan.ac.in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9714233355</a:t>
            </a:r>
          </a:p>
        </p:txBody>
      </p:sp>
      <p:sp>
        <p:nvSpPr>
          <p:cNvPr id="7" name="Text Placeholder 6"/>
          <p:cNvSpPr>
            <a:spLocks noGrp="1"/>
          </p:cNvSpPr>
          <p:nvPr>
            <p:ph type="body" sz="quarter" idx="16"/>
          </p:nvPr>
        </p:nvSpPr>
        <p:spPr>
          <a:xfrm>
            <a:off x="2893727" y="49176"/>
            <a:ext cx="4120258" cy="734653"/>
          </a:xfrm>
        </p:spPr>
        <p:txBody>
          <a:bodyPr/>
          <a:lstStyle/>
          <a:p>
            <a:r>
              <a:rPr lang="en-US" b="1" dirty="0"/>
              <a:t>Introduction to Advanced Technologies </a:t>
            </a:r>
            <a:r>
              <a:rPr lang="en-US" dirty="0">
                <a:latin typeface="Roboto Condensed Light" panose="02000000000000000000" pitchFamily="2" charset="0"/>
                <a:ea typeface="Roboto Condensed Light" panose="02000000000000000000" pitchFamily="2" charset="0"/>
              </a:rPr>
              <a:t>(IAT)</a:t>
            </a:r>
          </a:p>
          <a:p>
            <a:r>
              <a:rPr lang="en-US" dirty="0">
                <a:latin typeface="Roboto Condensed Light" panose="02000000000000000000" pitchFamily="2" charset="0"/>
                <a:ea typeface="Roboto Condensed Light" panose="02000000000000000000" pitchFamily="2" charset="0"/>
              </a:rPr>
              <a:t>DU #2104CS521 </a:t>
            </a:r>
          </a:p>
        </p:txBody>
      </p:sp>
      <p:sp>
        <p:nvSpPr>
          <p:cNvPr id="13" name="Picture Placeholder 12">
            <a:extLst>
              <a:ext uri="{FF2B5EF4-FFF2-40B4-BE49-F238E27FC236}">
                <a16:creationId xmlns:a16="http://schemas.microsoft.com/office/drawing/2014/main" id="{8D35BCF9-24D4-B75A-471A-A47AE62BD50E}"/>
              </a:ext>
            </a:extLst>
          </p:cNvPr>
          <p:cNvSpPr>
            <a:spLocks noGrp="1"/>
          </p:cNvSpPr>
          <p:nvPr>
            <p:ph type="pic" sz="quarter" idx="10"/>
          </p:nvPr>
        </p:nvSpPr>
        <p:spPr/>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Placeholder 11">
            <a:extLst>
              <a:ext uri="{FF2B5EF4-FFF2-40B4-BE49-F238E27FC236}">
                <a16:creationId xmlns:a16="http://schemas.microsoft.com/office/drawing/2014/main" id="{0EE296F3-A01F-5B89-991F-2123E70D4B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pic>
      <p:sp>
        <p:nvSpPr>
          <p:cNvPr id="15" name="Text Placeholder 14">
            <a:extLst>
              <a:ext uri="{FF2B5EF4-FFF2-40B4-BE49-F238E27FC236}">
                <a16:creationId xmlns:a16="http://schemas.microsoft.com/office/drawing/2014/main" id="{212E439E-AF22-4AAF-4C3A-2D32858B9C3E}"/>
              </a:ext>
            </a:extLst>
          </p:cNvPr>
          <p:cNvSpPr>
            <a:spLocks noGrp="1"/>
          </p:cNvSpPr>
          <p:nvPr>
            <p:ph type="body" sz="quarter" idx="13"/>
          </p:nvPr>
        </p:nvSpPr>
        <p:spPr/>
        <p:txBody>
          <a:bodyPr/>
          <a:lstStyle/>
          <a:p>
            <a:r>
              <a:rPr lang="en-US" dirty="0"/>
              <a:t>Computer Science &amp; Engineering</a:t>
            </a:r>
          </a:p>
        </p:txBody>
      </p:sp>
      <p:sp>
        <p:nvSpPr>
          <p:cNvPr id="17" name="Text Placeholder 16">
            <a:extLst>
              <a:ext uri="{FF2B5EF4-FFF2-40B4-BE49-F238E27FC236}">
                <a16:creationId xmlns:a16="http://schemas.microsoft.com/office/drawing/2014/main" id="{748DDFB4-80CE-5831-5B54-23E2F30A4E8D}"/>
              </a:ext>
            </a:extLst>
          </p:cNvPr>
          <p:cNvSpPr>
            <a:spLocks noGrp="1"/>
          </p:cNvSpPr>
          <p:nvPr>
            <p:ph type="body" sz="quarter" idx="14"/>
          </p:nvPr>
        </p:nvSpPr>
        <p:spPr/>
        <p:txBody>
          <a:bodyPr/>
          <a:lstStyle/>
          <a:p>
            <a:r>
              <a:rPr lang="en-US" dirty="0"/>
              <a:t>Prof. Umesh H </a:t>
            </a:r>
            <a:r>
              <a:rPr lang="en-US" dirty="0" err="1"/>
              <a:t>Thoriya</a:t>
            </a:r>
            <a:endParaRPr lang="en-US" dirty="0"/>
          </a:p>
        </p:txBody>
      </p:sp>
    </p:spTree>
    <p:extLst>
      <p:ext uri="{BB962C8B-B14F-4D97-AF65-F5344CB8AC3E}">
        <p14:creationId xmlns:p14="http://schemas.microsoft.com/office/powerpoint/2010/main" val="4241706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Disadvantages of Cloud Computing</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IN" dirty="0"/>
              <a:t>Internet Connectivity</a:t>
            </a:r>
          </a:p>
          <a:p>
            <a:r>
              <a:rPr lang="en-IN" dirty="0"/>
              <a:t>Vendor Lock-in</a:t>
            </a:r>
          </a:p>
          <a:p>
            <a:r>
              <a:rPr lang="en-IN" dirty="0"/>
              <a:t>Limited Control</a:t>
            </a:r>
          </a:p>
          <a:p>
            <a:r>
              <a:rPr lang="en-IN" dirty="0"/>
              <a:t>Security</a:t>
            </a:r>
          </a:p>
          <a:p>
            <a:pPr marL="0" indent="0">
              <a:buNone/>
            </a:pPr>
            <a:endParaRPr lang="en-US" dirty="0"/>
          </a:p>
        </p:txBody>
      </p:sp>
    </p:spTree>
    <p:extLst>
      <p:ext uri="{BB962C8B-B14F-4D97-AF65-F5344CB8AC3E}">
        <p14:creationId xmlns:p14="http://schemas.microsoft.com/office/powerpoint/2010/main" val="292858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Origin of Cloud</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3" y="863600"/>
            <a:ext cx="8646477" cy="5591175"/>
          </a:xfrm>
        </p:spPr>
        <p:txBody>
          <a:bodyPr/>
          <a:lstStyle/>
          <a:p>
            <a:r>
              <a:rPr lang="en-IN" dirty="0">
                <a:solidFill>
                  <a:srgbClr val="C00000"/>
                </a:solidFill>
              </a:rPr>
              <a:t>Client/Server computing </a:t>
            </a:r>
            <a:r>
              <a:rPr lang="en-IN" dirty="0"/>
              <a:t>which is basically a </a:t>
            </a:r>
            <a:r>
              <a:rPr lang="en-IN" dirty="0">
                <a:solidFill>
                  <a:srgbClr val="C00000"/>
                </a:solidFill>
              </a:rPr>
              <a:t>centralized storage</a:t>
            </a:r>
            <a:r>
              <a:rPr lang="en-IN" dirty="0"/>
              <a:t> in which all the software applications, all the data and all the controls are resided on the server side.</a:t>
            </a:r>
          </a:p>
          <a:p>
            <a:r>
              <a:rPr lang="en-IN" dirty="0">
                <a:solidFill>
                  <a:srgbClr val="C00000"/>
                </a:solidFill>
              </a:rPr>
              <a:t>Distributed computing </a:t>
            </a:r>
            <a:r>
              <a:rPr lang="en-IN" dirty="0"/>
              <a:t>came into picture, where all the computers are networked together and share their resources when needed.</a:t>
            </a:r>
          </a:p>
          <a:p>
            <a:r>
              <a:rPr lang="en-US" dirty="0"/>
              <a:t>Distributed computing has certain limitations. So in order to remove limitations faced in distributed system, </a:t>
            </a:r>
            <a:r>
              <a:rPr lang="en-US" dirty="0">
                <a:solidFill>
                  <a:srgbClr val="C00000"/>
                </a:solidFill>
              </a:rPr>
              <a:t>cloud computing was emerged</a:t>
            </a:r>
            <a:r>
              <a:rPr lang="en-US" dirty="0"/>
              <a:t>.</a:t>
            </a:r>
          </a:p>
          <a:p>
            <a:r>
              <a:rPr lang="en-IN" dirty="0"/>
              <a:t>In </a:t>
            </a:r>
            <a:r>
              <a:rPr lang="en-IN" dirty="0">
                <a:solidFill>
                  <a:srgbClr val="C00000"/>
                </a:solidFill>
              </a:rPr>
              <a:t>1999</a:t>
            </a:r>
            <a:r>
              <a:rPr lang="en-IN" dirty="0"/>
              <a:t>, </a:t>
            </a:r>
            <a:r>
              <a:rPr lang="en-IN" dirty="0" err="1"/>
              <a:t>Salesforce.com</a:t>
            </a:r>
            <a:endParaRPr lang="en-IN" dirty="0"/>
          </a:p>
          <a:p>
            <a:r>
              <a:rPr lang="en-IN" dirty="0"/>
              <a:t>In </a:t>
            </a:r>
            <a:r>
              <a:rPr lang="en-IN" dirty="0">
                <a:solidFill>
                  <a:srgbClr val="C00000"/>
                </a:solidFill>
              </a:rPr>
              <a:t>2002</a:t>
            </a:r>
            <a:r>
              <a:rPr lang="en-IN" dirty="0"/>
              <a:t>, Amazon started Amazon Web Services.</a:t>
            </a:r>
          </a:p>
          <a:p>
            <a:r>
              <a:rPr lang="en-IN" dirty="0"/>
              <a:t>In </a:t>
            </a:r>
            <a:r>
              <a:rPr lang="en-IN" dirty="0">
                <a:solidFill>
                  <a:srgbClr val="C00000"/>
                </a:solidFill>
              </a:rPr>
              <a:t>2009</a:t>
            </a:r>
            <a:r>
              <a:rPr lang="en-IN" dirty="0"/>
              <a:t>, Google started GCP.</a:t>
            </a:r>
          </a:p>
          <a:p>
            <a:r>
              <a:rPr lang="en-IN" dirty="0"/>
              <a:t>In </a:t>
            </a:r>
            <a:r>
              <a:rPr lang="en-IN" dirty="0">
                <a:solidFill>
                  <a:srgbClr val="C00000"/>
                </a:solidFill>
              </a:rPr>
              <a:t>2009</a:t>
            </a:r>
            <a:r>
              <a:rPr lang="en-IN" dirty="0"/>
              <a:t>, Microsoft launched Windows Azure.</a:t>
            </a:r>
            <a:endParaRPr lang="en-US" dirty="0"/>
          </a:p>
        </p:txBody>
      </p:sp>
      <p:sp>
        <p:nvSpPr>
          <p:cNvPr id="2" name="Down Arrow Callout 1">
            <a:extLst>
              <a:ext uri="{FF2B5EF4-FFF2-40B4-BE49-F238E27FC236}">
                <a16:creationId xmlns:a16="http://schemas.microsoft.com/office/drawing/2014/main" id="{162B36C0-C579-3D75-B3F2-BDABEB8198B5}"/>
              </a:ext>
            </a:extLst>
          </p:cNvPr>
          <p:cNvSpPr/>
          <p:nvPr/>
        </p:nvSpPr>
        <p:spPr>
          <a:xfrm>
            <a:off x="9262334" y="1159137"/>
            <a:ext cx="2710927" cy="672353"/>
          </a:xfrm>
          <a:prstGeom prst="down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Client/Server Computing</a:t>
            </a:r>
          </a:p>
        </p:txBody>
      </p:sp>
      <p:sp>
        <p:nvSpPr>
          <p:cNvPr id="3" name="Down Arrow Callout 2">
            <a:extLst>
              <a:ext uri="{FF2B5EF4-FFF2-40B4-BE49-F238E27FC236}">
                <a16:creationId xmlns:a16="http://schemas.microsoft.com/office/drawing/2014/main" id="{4B5CFE15-286D-F0E0-8F39-D44D4E11501D}"/>
              </a:ext>
            </a:extLst>
          </p:cNvPr>
          <p:cNvSpPr/>
          <p:nvPr/>
        </p:nvSpPr>
        <p:spPr>
          <a:xfrm>
            <a:off x="9262333" y="2179768"/>
            <a:ext cx="2710927" cy="672353"/>
          </a:xfrm>
          <a:prstGeom prst="down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Distributed Computing</a:t>
            </a:r>
          </a:p>
        </p:txBody>
      </p:sp>
      <p:sp>
        <p:nvSpPr>
          <p:cNvPr id="6" name="Rectangle 5">
            <a:extLst>
              <a:ext uri="{FF2B5EF4-FFF2-40B4-BE49-F238E27FC236}">
                <a16:creationId xmlns:a16="http://schemas.microsoft.com/office/drawing/2014/main" id="{3E242C02-06FC-E71A-DB0E-330A4BDB2925}"/>
              </a:ext>
            </a:extLst>
          </p:cNvPr>
          <p:cNvSpPr/>
          <p:nvPr/>
        </p:nvSpPr>
        <p:spPr>
          <a:xfrm>
            <a:off x="9262334" y="3200399"/>
            <a:ext cx="2710927" cy="45720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Cloud Computing</a:t>
            </a:r>
          </a:p>
        </p:txBody>
      </p:sp>
    </p:spTree>
    <p:extLst>
      <p:ext uri="{BB962C8B-B14F-4D97-AF65-F5344CB8AC3E}">
        <p14:creationId xmlns:p14="http://schemas.microsoft.com/office/powerpoint/2010/main" val="398734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animBg="1"/>
      <p:bldP spid="3"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0CB0-ED9B-9140-D6D5-ADF84E3119EE}"/>
              </a:ext>
            </a:extLst>
          </p:cNvPr>
          <p:cNvSpPr>
            <a:spLocks noGrp="1"/>
          </p:cNvSpPr>
          <p:nvPr>
            <p:ph type="title"/>
          </p:nvPr>
        </p:nvSpPr>
        <p:spPr/>
        <p:txBody>
          <a:bodyPr>
            <a:normAutofit/>
          </a:bodyPr>
          <a:lstStyle/>
          <a:p>
            <a:r>
              <a:rPr lang="en-US" sz="5400" dirty="0"/>
              <a:t>Cloud Computing Architecture</a:t>
            </a:r>
          </a:p>
        </p:txBody>
      </p:sp>
      <p:sp>
        <p:nvSpPr>
          <p:cNvPr id="3" name="Text Placeholder 2">
            <a:extLst>
              <a:ext uri="{FF2B5EF4-FFF2-40B4-BE49-F238E27FC236}">
                <a16:creationId xmlns:a16="http://schemas.microsoft.com/office/drawing/2014/main" id="{BA7D37D9-F75E-51B8-A790-D21A85925A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947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IN" dirty="0"/>
              <a:t>Cloud Computing Architecture</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3" y="863600"/>
            <a:ext cx="7011315" cy="5591175"/>
          </a:xfrm>
        </p:spPr>
        <p:txBody>
          <a:bodyPr/>
          <a:lstStyle/>
          <a:p>
            <a:r>
              <a:rPr lang="en-IN" dirty="0"/>
              <a:t>Cloud computing technology is used by both small and large organizations to store the information in cloud and access it from </a:t>
            </a:r>
            <a:r>
              <a:rPr lang="en-IN" dirty="0">
                <a:solidFill>
                  <a:srgbClr val="C00000"/>
                </a:solidFill>
              </a:rPr>
              <a:t>anywhere at anytime </a:t>
            </a:r>
            <a:r>
              <a:rPr lang="en-IN" dirty="0"/>
              <a:t>using the internet connection.</a:t>
            </a:r>
          </a:p>
          <a:p>
            <a:r>
              <a:rPr lang="en-IN" dirty="0"/>
              <a:t>Cloud computing architecture is a combination of </a:t>
            </a:r>
            <a:r>
              <a:rPr lang="en-IN" dirty="0">
                <a:solidFill>
                  <a:srgbClr val="C00000"/>
                </a:solidFill>
              </a:rPr>
              <a:t>service-oriented architecture </a:t>
            </a:r>
            <a:r>
              <a:rPr lang="en-IN" dirty="0"/>
              <a:t>and </a:t>
            </a:r>
            <a:r>
              <a:rPr lang="en-IN" dirty="0">
                <a:solidFill>
                  <a:srgbClr val="C00000"/>
                </a:solidFill>
              </a:rPr>
              <a:t>event-driven architecture</a:t>
            </a:r>
            <a:r>
              <a:rPr lang="en-IN" dirty="0"/>
              <a:t>.</a:t>
            </a:r>
          </a:p>
          <a:p>
            <a:r>
              <a:rPr lang="en-IN" dirty="0"/>
              <a:t>It is divided into the following two parts:</a:t>
            </a:r>
          </a:p>
          <a:p>
            <a:pPr lvl="1"/>
            <a:r>
              <a:rPr lang="en-IN" dirty="0"/>
              <a:t>Front End</a:t>
            </a:r>
          </a:p>
          <a:p>
            <a:pPr lvl="1"/>
            <a:r>
              <a:rPr lang="en-IN" dirty="0"/>
              <a:t>Back End</a:t>
            </a:r>
          </a:p>
          <a:p>
            <a:pPr marL="0" indent="0">
              <a:buNone/>
            </a:pPr>
            <a:endParaRPr lang="en-US" dirty="0"/>
          </a:p>
        </p:txBody>
      </p:sp>
      <p:pic>
        <p:nvPicPr>
          <p:cNvPr id="1026" name="Picture 2" descr="Cloud Computing Architecture">
            <a:extLst>
              <a:ext uri="{FF2B5EF4-FFF2-40B4-BE49-F238E27FC236}">
                <a16:creationId xmlns:a16="http://schemas.microsoft.com/office/drawing/2014/main" id="{3331C5F5-0230-A1ED-0BD4-38EAF01E8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504" y="863600"/>
            <a:ext cx="4962097" cy="387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8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IN" dirty="0"/>
              <a:t>Cloud Computing Architecture – Cont.</a:t>
            </a:r>
            <a:endParaRPr lang="en-US" dirty="0"/>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IN" b="1" dirty="0">
                <a:solidFill>
                  <a:schemeClr val="accent6"/>
                </a:solidFill>
              </a:rPr>
              <a:t>Front End</a:t>
            </a:r>
            <a:r>
              <a:rPr lang="en-IN" dirty="0"/>
              <a:t>:</a:t>
            </a:r>
          </a:p>
          <a:p>
            <a:pPr lvl="1"/>
            <a:r>
              <a:rPr lang="en-IN" sz="2400" dirty="0"/>
              <a:t>The front end is used by the </a:t>
            </a:r>
            <a:r>
              <a:rPr lang="en-IN" sz="2400" dirty="0">
                <a:solidFill>
                  <a:schemeClr val="accent6"/>
                </a:solidFill>
              </a:rPr>
              <a:t>client. </a:t>
            </a:r>
          </a:p>
          <a:p>
            <a:pPr lvl="1"/>
            <a:r>
              <a:rPr lang="en-IN" sz="2400" dirty="0"/>
              <a:t>It contains client-side interfaces and applications that are required to access the cloud computing platforms. </a:t>
            </a:r>
          </a:p>
          <a:p>
            <a:pPr lvl="1"/>
            <a:r>
              <a:rPr lang="en-IN" sz="2400" dirty="0"/>
              <a:t>The front end includes web servers (including Chrome, Firefox, internet explorer, etc.), tablets, and mobile devices.</a:t>
            </a:r>
          </a:p>
          <a:p>
            <a:r>
              <a:rPr lang="en-IN" b="1" dirty="0">
                <a:solidFill>
                  <a:schemeClr val="accent6"/>
                </a:solidFill>
              </a:rPr>
              <a:t>Back End</a:t>
            </a:r>
            <a:r>
              <a:rPr lang="en-IN" dirty="0"/>
              <a:t>:</a:t>
            </a:r>
          </a:p>
          <a:p>
            <a:pPr lvl="1"/>
            <a:r>
              <a:rPr lang="en-IN" sz="2400" dirty="0"/>
              <a:t>The back end is used by the </a:t>
            </a:r>
            <a:r>
              <a:rPr lang="en-IN" sz="2400" dirty="0">
                <a:solidFill>
                  <a:schemeClr val="accent6"/>
                </a:solidFill>
              </a:rPr>
              <a:t>service provider. </a:t>
            </a:r>
          </a:p>
          <a:p>
            <a:pPr lvl="1"/>
            <a:r>
              <a:rPr lang="en-IN" sz="2400" dirty="0"/>
              <a:t>It manages all the resources that are required to provide cloud computing services. </a:t>
            </a:r>
          </a:p>
          <a:p>
            <a:pPr lvl="1"/>
            <a:r>
              <a:rPr lang="en-IN" sz="2400" dirty="0"/>
              <a:t>It includes a huge amount of data storage, security mechanism, virtual machines, deploying models, servers, traffic control mechanisms, etc.</a:t>
            </a:r>
          </a:p>
          <a:p>
            <a:endParaRPr lang="en-US" dirty="0"/>
          </a:p>
        </p:txBody>
      </p:sp>
    </p:spTree>
    <p:extLst>
      <p:ext uri="{BB962C8B-B14F-4D97-AF65-F5344CB8AC3E}">
        <p14:creationId xmlns:p14="http://schemas.microsoft.com/office/powerpoint/2010/main" val="32611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normAutofit/>
          </a:bodyPr>
          <a:lstStyle/>
          <a:p>
            <a:r>
              <a:rPr lang="en-US" dirty="0"/>
              <a:t>Components of Cloud Computing Architecture</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IN" b="1" dirty="0">
                <a:solidFill>
                  <a:schemeClr val="accent6"/>
                </a:solidFill>
              </a:rPr>
              <a:t>Client Infrastructure</a:t>
            </a:r>
          </a:p>
          <a:p>
            <a:pPr lvl="1"/>
            <a:r>
              <a:rPr lang="en-IN" dirty="0"/>
              <a:t>Client Infrastructure is a </a:t>
            </a:r>
            <a:r>
              <a:rPr lang="en-IN" dirty="0">
                <a:solidFill>
                  <a:schemeClr val="accent6"/>
                </a:solidFill>
              </a:rPr>
              <a:t>Front end component</a:t>
            </a:r>
            <a:r>
              <a:rPr lang="en-IN" dirty="0"/>
              <a:t>. It provides GUI (Graphical User Interface)  to interact with the cloud.</a:t>
            </a:r>
          </a:p>
          <a:p>
            <a:r>
              <a:rPr lang="en-IN" b="1" dirty="0">
                <a:solidFill>
                  <a:schemeClr val="accent6"/>
                </a:solidFill>
              </a:rPr>
              <a:t>Application</a:t>
            </a:r>
          </a:p>
          <a:p>
            <a:pPr lvl="1"/>
            <a:r>
              <a:rPr lang="en-IN" dirty="0"/>
              <a:t>The application may be </a:t>
            </a:r>
            <a:r>
              <a:rPr lang="en-IN" dirty="0">
                <a:solidFill>
                  <a:schemeClr val="accent6"/>
                </a:solidFill>
              </a:rPr>
              <a:t>any software or platform </a:t>
            </a:r>
            <a:r>
              <a:rPr lang="en-IN" dirty="0"/>
              <a:t>that a client wants to access.</a:t>
            </a:r>
          </a:p>
          <a:p>
            <a:r>
              <a:rPr lang="en-IN" b="1" dirty="0">
                <a:solidFill>
                  <a:schemeClr val="accent6"/>
                </a:solidFill>
              </a:rPr>
              <a:t>Service</a:t>
            </a:r>
          </a:p>
          <a:p>
            <a:pPr lvl="1"/>
            <a:r>
              <a:rPr lang="en-IN" dirty="0"/>
              <a:t>A Cloud Services manages that which type of service you access according to the </a:t>
            </a:r>
            <a:r>
              <a:rPr lang="en-IN" dirty="0">
                <a:solidFill>
                  <a:schemeClr val="accent6"/>
                </a:solidFill>
              </a:rPr>
              <a:t>client’s requirement</a:t>
            </a:r>
            <a:r>
              <a:rPr lang="en-IN" dirty="0"/>
              <a:t>.</a:t>
            </a:r>
          </a:p>
          <a:p>
            <a:pPr marL="457200" indent="-457200">
              <a:buFont typeface="+mj-lt"/>
              <a:buAutoNum type="arabicPeriod"/>
            </a:pPr>
            <a:r>
              <a:rPr lang="en-IN" b="1" dirty="0">
                <a:solidFill>
                  <a:schemeClr val="accent6"/>
                </a:solidFill>
              </a:rPr>
              <a:t>Software as a Service (SaaS)</a:t>
            </a:r>
          </a:p>
          <a:p>
            <a:pPr lvl="1"/>
            <a:r>
              <a:rPr lang="en-IN" dirty="0"/>
              <a:t>Example: Google Apps, Salesforce Dropbox, Slack, </a:t>
            </a:r>
            <a:r>
              <a:rPr lang="en-IN" dirty="0" err="1"/>
              <a:t>Hubspot</a:t>
            </a:r>
            <a:r>
              <a:rPr lang="en-IN" dirty="0"/>
              <a:t>, Cisco WebEx.</a:t>
            </a:r>
          </a:p>
          <a:p>
            <a:pPr marL="457200" indent="-457200">
              <a:buFont typeface="+mj-lt"/>
              <a:buAutoNum type="arabicPeriod"/>
            </a:pPr>
            <a:r>
              <a:rPr lang="en-IN" b="1" dirty="0">
                <a:solidFill>
                  <a:schemeClr val="accent6"/>
                </a:solidFill>
              </a:rPr>
              <a:t>Platform as a Service (PaaS)</a:t>
            </a:r>
          </a:p>
          <a:p>
            <a:pPr lvl="1"/>
            <a:r>
              <a:rPr lang="en-IN" dirty="0"/>
              <a:t>Example: Windows Azure, </a:t>
            </a:r>
            <a:r>
              <a:rPr lang="en-IN" dirty="0" err="1"/>
              <a:t>Force.com</a:t>
            </a:r>
            <a:r>
              <a:rPr lang="en-IN" dirty="0"/>
              <a:t>, Magento Commerce Cloud, OpenShift.</a:t>
            </a:r>
          </a:p>
          <a:p>
            <a:pPr marL="457200" indent="-457200">
              <a:buFont typeface="+mj-lt"/>
              <a:buAutoNum type="arabicPeriod"/>
            </a:pPr>
            <a:r>
              <a:rPr lang="en-IN" b="1" dirty="0">
                <a:solidFill>
                  <a:schemeClr val="accent6"/>
                </a:solidFill>
              </a:rPr>
              <a:t>Infrastructure as a Service (IaaS)</a:t>
            </a:r>
          </a:p>
          <a:p>
            <a:pPr lvl="1"/>
            <a:r>
              <a:rPr lang="en-IN" dirty="0"/>
              <a:t>Example: Amazon Web Services (AWS) EC2, Google Compute Engine (GCE), Cisco </a:t>
            </a:r>
            <a:r>
              <a:rPr lang="en-IN" dirty="0" err="1"/>
              <a:t>Metapod</a:t>
            </a:r>
            <a:r>
              <a:rPr lang="en-IN" dirty="0"/>
              <a:t>.</a:t>
            </a:r>
          </a:p>
          <a:p>
            <a:endParaRPr lang="en-IN" dirty="0"/>
          </a:p>
        </p:txBody>
      </p:sp>
    </p:spTree>
    <p:extLst>
      <p:ext uri="{BB962C8B-B14F-4D97-AF65-F5344CB8AC3E}">
        <p14:creationId xmlns:p14="http://schemas.microsoft.com/office/powerpoint/2010/main" val="256821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Components of Cloud Computing Architecture – Cont.</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3" y="863600"/>
            <a:ext cx="11928475" cy="5591175"/>
          </a:xfrm>
        </p:spPr>
        <p:txBody>
          <a:bodyPr/>
          <a:lstStyle/>
          <a:p>
            <a:r>
              <a:rPr lang="en-IN" sz="2000" b="1" dirty="0">
                <a:solidFill>
                  <a:schemeClr val="accent6"/>
                </a:solidFill>
              </a:rPr>
              <a:t>Runtime Cloud</a:t>
            </a:r>
          </a:p>
          <a:p>
            <a:pPr lvl="1"/>
            <a:r>
              <a:rPr lang="en-IN" sz="1800" dirty="0"/>
              <a:t>Runtime Cloud provides the </a:t>
            </a:r>
            <a:r>
              <a:rPr lang="en-IN" sz="1800" dirty="0">
                <a:solidFill>
                  <a:schemeClr val="accent6"/>
                </a:solidFill>
              </a:rPr>
              <a:t>execution and runtime environment </a:t>
            </a:r>
            <a:r>
              <a:rPr lang="en-IN" sz="1800" dirty="0"/>
              <a:t>to the virtual machines.</a:t>
            </a:r>
          </a:p>
          <a:p>
            <a:r>
              <a:rPr lang="en-IN" sz="2000" b="1" dirty="0">
                <a:solidFill>
                  <a:schemeClr val="accent6"/>
                </a:solidFill>
              </a:rPr>
              <a:t>Storage</a:t>
            </a:r>
          </a:p>
          <a:p>
            <a:pPr lvl="1"/>
            <a:r>
              <a:rPr lang="en-IN" sz="1800" dirty="0"/>
              <a:t>Storage is one of the most important components of cloud computing. It provides a </a:t>
            </a:r>
            <a:r>
              <a:rPr lang="en-IN" sz="1800" dirty="0">
                <a:solidFill>
                  <a:schemeClr val="accent6"/>
                </a:solidFill>
              </a:rPr>
              <a:t>huge amount of storage capacity </a:t>
            </a:r>
            <a:r>
              <a:rPr lang="en-IN" sz="1800" dirty="0"/>
              <a:t>in the cloud to store and manage data.</a:t>
            </a:r>
          </a:p>
          <a:p>
            <a:r>
              <a:rPr lang="en-IN" sz="2000" b="1" dirty="0">
                <a:solidFill>
                  <a:schemeClr val="accent6"/>
                </a:solidFill>
              </a:rPr>
              <a:t>Infrastructure</a:t>
            </a:r>
          </a:p>
          <a:p>
            <a:pPr lvl="1"/>
            <a:r>
              <a:rPr lang="en-IN" sz="1800" dirty="0"/>
              <a:t>It provides services on the host level, application level, and network level. </a:t>
            </a:r>
          </a:p>
          <a:p>
            <a:pPr lvl="1"/>
            <a:r>
              <a:rPr lang="en-IN" sz="1800" dirty="0"/>
              <a:t>Cloud infrastructure includes hardware and software components such as </a:t>
            </a:r>
            <a:r>
              <a:rPr lang="en-IN" sz="1800" dirty="0">
                <a:solidFill>
                  <a:schemeClr val="accent6"/>
                </a:solidFill>
              </a:rPr>
              <a:t>servers, storage, network devices, virtualization software</a:t>
            </a:r>
            <a:r>
              <a:rPr lang="en-IN" sz="1800" dirty="0"/>
              <a:t>, and other storage resources that are needed to support the cloud computing model.</a:t>
            </a:r>
          </a:p>
          <a:p>
            <a:r>
              <a:rPr lang="en-IN" sz="2000" b="1" dirty="0">
                <a:solidFill>
                  <a:schemeClr val="accent6"/>
                </a:solidFill>
              </a:rPr>
              <a:t>Management</a:t>
            </a:r>
          </a:p>
          <a:p>
            <a:pPr lvl="1"/>
            <a:r>
              <a:rPr lang="en-IN" sz="1800" dirty="0"/>
              <a:t>It is used to manage components such as application, service, runtime cloud, storage, infrastructure, and other security issues in the backend and establish coordination between them.</a:t>
            </a:r>
          </a:p>
          <a:p>
            <a:r>
              <a:rPr lang="en-IN" sz="2000" b="1" dirty="0">
                <a:solidFill>
                  <a:schemeClr val="accent6"/>
                </a:solidFill>
              </a:rPr>
              <a:t>Security</a:t>
            </a:r>
          </a:p>
          <a:p>
            <a:pPr lvl="1"/>
            <a:r>
              <a:rPr lang="en-IN" sz="1800" dirty="0"/>
              <a:t>Security is an in-built back end component of cloud computing. It implements a </a:t>
            </a:r>
            <a:r>
              <a:rPr lang="en-IN" sz="1800" dirty="0">
                <a:solidFill>
                  <a:schemeClr val="accent6"/>
                </a:solidFill>
              </a:rPr>
              <a:t>security mechanism in the back end</a:t>
            </a:r>
            <a:r>
              <a:rPr lang="en-IN" sz="1800" dirty="0"/>
              <a:t>.</a:t>
            </a:r>
          </a:p>
          <a:p>
            <a:r>
              <a:rPr lang="en-IN" sz="2000" b="1" dirty="0">
                <a:solidFill>
                  <a:schemeClr val="accent6"/>
                </a:solidFill>
              </a:rPr>
              <a:t>Internet</a:t>
            </a:r>
          </a:p>
          <a:p>
            <a:pPr lvl="1"/>
            <a:r>
              <a:rPr lang="en-IN" sz="1800" dirty="0"/>
              <a:t>The Internet is medium through which </a:t>
            </a:r>
            <a:r>
              <a:rPr lang="en-IN" sz="1800" dirty="0">
                <a:solidFill>
                  <a:schemeClr val="accent6"/>
                </a:solidFill>
              </a:rPr>
              <a:t>front end and back end can interact </a:t>
            </a:r>
            <a:r>
              <a:rPr lang="en-IN" sz="1800" dirty="0"/>
              <a:t>and communicate with each other.</a:t>
            </a:r>
          </a:p>
          <a:p>
            <a:endParaRPr lang="en-US" dirty="0"/>
          </a:p>
        </p:txBody>
      </p:sp>
    </p:spTree>
    <p:extLst>
      <p:ext uri="{BB962C8B-B14F-4D97-AF65-F5344CB8AC3E}">
        <p14:creationId xmlns:p14="http://schemas.microsoft.com/office/powerpoint/2010/main" val="64821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87BC-54EC-3F0D-48E9-C918F3B22522}"/>
              </a:ext>
            </a:extLst>
          </p:cNvPr>
          <p:cNvSpPr>
            <a:spLocks noGrp="1"/>
          </p:cNvSpPr>
          <p:nvPr>
            <p:ph type="title"/>
          </p:nvPr>
        </p:nvSpPr>
        <p:spPr/>
        <p:txBody>
          <a:bodyPr/>
          <a:lstStyle/>
          <a:p>
            <a:r>
              <a:rPr lang="en-US" dirty="0"/>
              <a:t>Cloud Computing Technology</a:t>
            </a:r>
          </a:p>
        </p:txBody>
      </p:sp>
      <p:sp>
        <p:nvSpPr>
          <p:cNvPr id="3" name="Content Placeholder 2">
            <a:extLst>
              <a:ext uri="{FF2B5EF4-FFF2-40B4-BE49-F238E27FC236}">
                <a16:creationId xmlns:a16="http://schemas.microsoft.com/office/drawing/2014/main" id="{B24FE9D2-2C1C-40AE-8E7B-C5349CC46E83}"/>
              </a:ext>
            </a:extLst>
          </p:cNvPr>
          <p:cNvSpPr>
            <a:spLocks noGrp="1"/>
          </p:cNvSpPr>
          <p:nvPr>
            <p:ph idx="1"/>
          </p:nvPr>
        </p:nvSpPr>
        <p:spPr/>
        <p:txBody>
          <a:bodyPr/>
          <a:lstStyle/>
          <a:p>
            <a:r>
              <a:rPr lang="en-US" dirty="0"/>
              <a:t>Virtualization</a:t>
            </a:r>
          </a:p>
          <a:p>
            <a:r>
              <a:rPr lang="en-US" dirty="0"/>
              <a:t>Service-Oriented Architecture (SOA)</a:t>
            </a:r>
          </a:p>
          <a:p>
            <a:r>
              <a:rPr lang="en-US" dirty="0"/>
              <a:t>Grid Computing</a:t>
            </a:r>
          </a:p>
          <a:p>
            <a:r>
              <a:rPr lang="en-US" dirty="0"/>
              <a:t>Utility Computing</a:t>
            </a:r>
          </a:p>
        </p:txBody>
      </p:sp>
    </p:spTree>
    <p:extLst>
      <p:ext uri="{BB962C8B-B14F-4D97-AF65-F5344CB8AC3E}">
        <p14:creationId xmlns:p14="http://schemas.microsoft.com/office/powerpoint/2010/main" val="6559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1F3D-BC7A-2004-8788-00F62C0A9A4F}"/>
              </a:ext>
            </a:extLst>
          </p:cNvPr>
          <p:cNvSpPr>
            <a:spLocks noGrp="1"/>
          </p:cNvSpPr>
          <p:nvPr>
            <p:ph type="title"/>
          </p:nvPr>
        </p:nvSpPr>
        <p:spPr/>
        <p:txBody>
          <a:bodyPr/>
          <a:lstStyle/>
          <a:p>
            <a:r>
              <a:rPr lang="en-US" dirty="0"/>
              <a:t>Virtualization</a:t>
            </a:r>
          </a:p>
        </p:txBody>
      </p:sp>
      <p:sp>
        <p:nvSpPr>
          <p:cNvPr id="3" name="Content Placeholder 2">
            <a:extLst>
              <a:ext uri="{FF2B5EF4-FFF2-40B4-BE49-F238E27FC236}">
                <a16:creationId xmlns:a16="http://schemas.microsoft.com/office/drawing/2014/main" id="{70C81C1A-9992-CB3F-9DE9-DCE30398EA95}"/>
              </a:ext>
            </a:extLst>
          </p:cNvPr>
          <p:cNvSpPr>
            <a:spLocks noGrp="1"/>
          </p:cNvSpPr>
          <p:nvPr>
            <p:ph idx="1"/>
          </p:nvPr>
        </p:nvSpPr>
        <p:spPr/>
        <p:txBody>
          <a:bodyPr/>
          <a:lstStyle/>
          <a:p>
            <a:r>
              <a:rPr lang="en-US" dirty="0"/>
              <a:t>Virtualization is the process of </a:t>
            </a:r>
            <a:r>
              <a:rPr lang="en-US" b="1" dirty="0">
                <a:solidFill>
                  <a:schemeClr val="accent6"/>
                </a:solidFill>
              </a:rPr>
              <a:t>creating a virtual environment </a:t>
            </a:r>
            <a:r>
              <a:rPr lang="en-US" dirty="0"/>
              <a:t>to run multiple applications and operating systems on the same server. </a:t>
            </a:r>
          </a:p>
          <a:p>
            <a:r>
              <a:rPr lang="en-US" dirty="0"/>
              <a:t>The virtual environment can be anything like single instance or a combination of many operating systems, storage devices, network application servers, and other environments.</a:t>
            </a:r>
          </a:p>
          <a:p>
            <a:r>
              <a:rPr lang="en-US" dirty="0"/>
              <a:t>The concept of Virtualization in cloud computing </a:t>
            </a:r>
            <a:r>
              <a:rPr lang="en-US" b="1" dirty="0">
                <a:solidFill>
                  <a:schemeClr val="accent6"/>
                </a:solidFill>
              </a:rPr>
              <a:t>increases the use of virtual machines</a:t>
            </a:r>
            <a:r>
              <a:rPr lang="en-US" dirty="0"/>
              <a:t>. </a:t>
            </a:r>
          </a:p>
          <a:p>
            <a:r>
              <a:rPr lang="en-US" dirty="0"/>
              <a:t>A virtual machine is a software computer or software program that not only works as a physical computer. </a:t>
            </a:r>
          </a:p>
          <a:p>
            <a:r>
              <a:rPr lang="en-US" dirty="0"/>
              <a:t>It can function as a physical machine and perform tasks such as running applications or programs as per the user's demand.</a:t>
            </a:r>
          </a:p>
        </p:txBody>
      </p:sp>
    </p:spTree>
    <p:extLst>
      <p:ext uri="{BB962C8B-B14F-4D97-AF65-F5344CB8AC3E}">
        <p14:creationId xmlns:p14="http://schemas.microsoft.com/office/powerpoint/2010/main" val="235296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BE08-69EC-638A-A211-E692F638D905}"/>
              </a:ext>
            </a:extLst>
          </p:cNvPr>
          <p:cNvSpPr>
            <a:spLocks noGrp="1"/>
          </p:cNvSpPr>
          <p:nvPr>
            <p:ph type="title"/>
          </p:nvPr>
        </p:nvSpPr>
        <p:spPr/>
        <p:txBody>
          <a:bodyPr/>
          <a:lstStyle/>
          <a:p>
            <a:r>
              <a:rPr lang="en-US" dirty="0"/>
              <a:t>Types of Virtualization</a:t>
            </a:r>
          </a:p>
        </p:txBody>
      </p:sp>
      <p:sp>
        <p:nvSpPr>
          <p:cNvPr id="3" name="Content Placeholder 2">
            <a:extLst>
              <a:ext uri="{FF2B5EF4-FFF2-40B4-BE49-F238E27FC236}">
                <a16:creationId xmlns:a16="http://schemas.microsoft.com/office/drawing/2014/main" id="{CDAF04AF-0E99-AE08-91A4-0C10DBD12570}"/>
              </a:ext>
            </a:extLst>
          </p:cNvPr>
          <p:cNvSpPr>
            <a:spLocks noGrp="1"/>
          </p:cNvSpPr>
          <p:nvPr>
            <p:ph idx="1"/>
          </p:nvPr>
        </p:nvSpPr>
        <p:spPr/>
        <p:txBody>
          <a:bodyPr/>
          <a:lstStyle/>
          <a:p>
            <a:pPr marL="457200" indent="-457200">
              <a:buFont typeface="+mj-lt"/>
              <a:buAutoNum type="arabicPeriod"/>
            </a:pPr>
            <a:r>
              <a:rPr lang="en-US" dirty="0"/>
              <a:t>Hardware virtualization</a:t>
            </a:r>
          </a:p>
          <a:p>
            <a:pPr marL="457200" indent="-457200">
              <a:buFont typeface="+mj-lt"/>
              <a:buAutoNum type="arabicPeriod"/>
            </a:pPr>
            <a:r>
              <a:rPr lang="en-US" dirty="0"/>
              <a:t>Server virtualization</a:t>
            </a:r>
          </a:p>
          <a:p>
            <a:pPr marL="457200" indent="-457200">
              <a:buFont typeface="+mj-lt"/>
              <a:buAutoNum type="arabicPeriod"/>
            </a:pPr>
            <a:r>
              <a:rPr lang="en-US" dirty="0"/>
              <a:t>Storage virtualization</a:t>
            </a:r>
          </a:p>
          <a:p>
            <a:pPr marL="457200" indent="-457200">
              <a:buFont typeface="+mj-lt"/>
              <a:buAutoNum type="arabicPeriod"/>
            </a:pPr>
            <a:r>
              <a:rPr lang="en-US" dirty="0"/>
              <a:t>Operating system virtualization</a:t>
            </a:r>
          </a:p>
          <a:p>
            <a:pPr marL="457200" indent="-457200">
              <a:buFont typeface="+mj-lt"/>
              <a:buAutoNum type="arabicPeriod"/>
            </a:pPr>
            <a:r>
              <a:rPr lang="en-US" dirty="0"/>
              <a:t>Data Virtualization</a:t>
            </a:r>
          </a:p>
        </p:txBody>
      </p:sp>
    </p:spTree>
    <p:extLst>
      <p:ext uri="{BB962C8B-B14F-4D97-AF65-F5344CB8AC3E}">
        <p14:creationId xmlns:p14="http://schemas.microsoft.com/office/powerpoint/2010/main" val="23251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7772400" cy="5262979"/>
          </a:xfrm>
          <a:prstGeom prst="rect">
            <a:avLst/>
          </a:prstGeom>
          <a:noFill/>
        </p:spPr>
        <p:txBody>
          <a:bodyPr wrap="square" rtlCol="0">
            <a:spAutoFit/>
          </a:bodyPr>
          <a:lstStyle/>
          <a:p>
            <a:r>
              <a:rPr lang="en-US" sz="2400" b="1" dirty="0"/>
              <a:t>Outline</a:t>
            </a:r>
          </a:p>
          <a:p>
            <a:pPr marL="742950" lvl="1" indent="-285750">
              <a:buFont typeface="Arial" panose="020B0604020202020204" pitchFamily="34" charset="0"/>
              <a:buChar char="•"/>
            </a:pPr>
            <a:r>
              <a:rPr lang="en-US" sz="2400" dirty="0">
                <a:solidFill>
                  <a:schemeClr val="bg1">
                    <a:lumMod val="50000"/>
                  </a:schemeClr>
                </a:solidFill>
              </a:rPr>
              <a:t>What is Cloud Computing?</a:t>
            </a:r>
          </a:p>
          <a:p>
            <a:pPr marL="742950" lvl="1" indent="-285750">
              <a:buFont typeface="Arial" panose="020B0604020202020204" pitchFamily="34" charset="0"/>
              <a:buChar char="•"/>
            </a:pPr>
            <a:r>
              <a:rPr lang="en-US" sz="2400" dirty="0">
                <a:solidFill>
                  <a:schemeClr val="bg1">
                    <a:lumMod val="50000"/>
                  </a:schemeClr>
                </a:solidFill>
              </a:rPr>
              <a:t>Advantages &amp; Disadvantages</a:t>
            </a:r>
          </a:p>
          <a:p>
            <a:pPr marL="742950" lvl="1" indent="-285750">
              <a:buFont typeface="Arial" panose="020B0604020202020204" pitchFamily="34" charset="0"/>
              <a:buChar char="•"/>
            </a:pPr>
            <a:r>
              <a:rPr lang="en-US" sz="2400" dirty="0">
                <a:solidFill>
                  <a:schemeClr val="bg1">
                    <a:lumMod val="50000"/>
                  </a:schemeClr>
                </a:solidFill>
              </a:rPr>
              <a:t>Origin of Cloud</a:t>
            </a:r>
          </a:p>
          <a:p>
            <a:pPr marL="742950" lvl="1" indent="-285750">
              <a:buFont typeface="Arial" panose="020B0604020202020204" pitchFamily="34" charset="0"/>
              <a:buChar char="•"/>
            </a:pPr>
            <a:r>
              <a:rPr lang="en-US" sz="2400" dirty="0">
                <a:solidFill>
                  <a:schemeClr val="bg1">
                    <a:lumMod val="50000"/>
                  </a:schemeClr>
                </a:solidFill>
              </a:rPr>
              <a:t>Cloud Computing Architecture</a:t>
            </a:r>
          </a:p>
          <a:p>
            <a:pPr marL="742950" lvl="1" indent="-285750">
              <a:buFont typeface="Arial" panose="020B0604020202020204" pitchFamily="34" charset="0"/>
              <a:buChar char="•"/>
            </a:pPr>
            <a:r>
              <a:rPr lang="en-US" sz="2400" dirty="0">
                <a:solidFill>
                  <a:schemeClr val="bg1">
                    <a:lumMod val="50000"/>
                  </a:schemeClr>
                </a:solidFill>
              </a:rPr>
              <a:t>Cloud Computing Technologies</a:t>
            </a:r>
          </a:p>
          <a:p>
            <a:pPr marL="742950" lvl="1" indent="-285750">
              <a:buFont typeface="Arial" panose="020B0604020202020204" pitchFamily="34" charset="0"/>
              <a:buChar char="•"/>
            </a:pPr>
            <a:r>
              <a:rPr lang="en-US" sz="2400" dirty="0">
                <a:solidFill>
                  <a:schemeClr val="bg1">
                    <a:lumMod val="50000"/>
                  </a:schemeClr>
                </a:solidFill>
              </a:rPr>
              <a:t>Cloud Computing Vs Grid Computing</a:t>
            </a:r>
          </a:p>
          <a:p>
            <a:pPr marL="742950" lvl="1" indent="-285750">
              <a:buFont typeface="Arial" panose="020B0604020202020204" pitchFamily="34" charset="0"/>
              <a:buChar char="•"/>
            </a:pPr>
            <a:r>
              <a:rPr lang="en-US" sz="2400" dirty="0">
                <a:solidFill>
                  <a:schemeClr val="bg1">
                    <a:lumMod val="50000"/>
                  </a:schemeClr>
                </a:solidFill>
              </a:rPr>
              <a:t>How Cloud Works?</a:t>
            </a:r>
          </a:p>
          <a:p>
            <a:pPr marL="742950" lvl="1" indent="-285750">
              <a:buFont typeface="Arial" panose="020B0604020202020204" pitchFamily="34" charset="0"/>
              <a:buChar char="•"/>
            </a:pPr>
            <a:r>
              <a:rPr lang="en-US" sz="2400" dirty="0">
                <a:solidFill>
                  <a:schemeClr val="bg1">
                    <a:lumMod val="50000"/>
                  </a:schemeClr>
                </a:solidFill>
              </a:rPr>
              <a:t>Application and Security Risk</a:t>
            </a:r>
          </a:p>
          <a:p>
            <a:pPr marL="742950" lvl="1" indent="-285750">
              <a:buFont typeface="Arial" panose="020B0604020202020204" pitchFamily="34" charset="0"/>
              <a:buChar char="•"/>
            </a:pPr>
            <a:r>
              <a:rPr lang="en-US" sz="2400" dirty="0">
                <a:solidFill>
                  <a:schemeClr val="bg1">
                    <a:lumMod val="50000"/>
                  </a:schemeClr>
                </a:solidFill>
              </a:rPr>
              <a:t>Types of Cloud </a:t>
            </a:r>
          </a:p>
          <a:p>
            <a:pPr marL="742950" lvl="1" indent="-285750">
              <a:buFont typeface="Arial" panose="020B0604020202020204" pitchFamily="34" charset="0"/>
              <a:buChar char="•"/>
            </a:pPr>
            <a:r>
              <a:rPr lang="en-US" sz="2400" dirty="0">
                <a:solidFill>
                  <a:schemeClr val="bg1">
                    <a:lumMod val="50000"/>
                  </a:schemeClr>
                </a:solidFill>
              </a:rPr>
              <a:t>Cloud Service Model</a:t>
            </a:r>
          </a:p>
          <a:p>
            <a:pPr marL="742950" lvl="1" indent="-285750">
              <a:buFont typeface="Arial" panose="020B0604020202020204" pitchFamily="34" charset="0"/>
              <a:buChar char="•"/>
            </a:pPr>
            <a:r>
              <a:rPr lang="en-US" sz="2400" dirty="0">
                <a:solidFill>
                  <a:schemeClr val="bg1">
                    <a:lumMod val="50000"/>
                  </a:schemeClr>
                </a:solidFill>
              </a:rPr>
              <a:t>Cloud Service Providers</a:t>
            </a:r>
          </a:p>
          <a:p>
            <a:pPr marL="742950" lvl="1" indent="-285750">
              <a:buFont typeface="Arial" panose="020B0604020202020204" pitchFamily="34" charset="0"/>
              <a:buChar char="•"/>
            </a:pPr>
            <a:r>
              <a:rPr lang="en-US" sz="2400" dirty="0">
                <a:solidFill>
                  <a:schemeClr val="bg1">
                    <a:lumMod val="50000"/>
                  </a:schemeClr>
                </a:solidFill>
              </a:rPr>
              <a:t>Feature of Cloud Computing</a:t>
            </a:r>
          </a:p>
          <a:p>
            <a:pPr marL="742950" lvl="1" indent="-285750">
              <a:buFont typeface="Arial" panose="020B0604020202020204" pitchFamily="34" charset="0"/>
              <a:buChar char="•"/>
            </a:pPr>
            <a:r>
              <a:rPr lang="en-US" sz="2400" dirty="0">
                <a:solidFill>
                  <a:schemeClr val="bg1">
                    <a:lumMod val="50000"/>
                  </a:schemeClr>
                </a:solidFill>
              </a:rPr>
              <a:t>Cloud Computing Job – Career </a:t>
            </a:r>
          </a:p>
        </p:txBody>
      </p:sp>
    </p:spTree>
    <p:extLst>
      <p:ext uri="{BB962C8B-B14F-4D97-AF65-F5344CB8AC3E}">
        <p14:creationId xmlns:p14="http://schemas.microsoft.com/office/powerpoint/2010/main" val="9890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500"/>
                                        <p:tgtEl>
                                          <p:spTgt spid="9">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Effect transition="in" filter="fade">
                                      <p:cBhvr>
                                        <p:cTn id="50" dur="500"/>
                                        <p:tgtEl>
                                          <p:spTgt spid="9">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animEffect transition="in" filter="fade">
                                      <p:cBhvr>
                                        <p:cTn id="55" dur="500"/>
                                        <p:tgtEl>
                                          <p:spTgt spid="9">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6" end="6"/>
                                            </p:txEl>
                                          </p:spTgt>
                                        </p:tgtEl>
                                        <p:attrNameLst>
                                          <p:attrName>style.visibility</p:attrName>
                                        </p:attrNameLst>
                                      </p:cBhvr>
                                      <p:to>
                                        <p:strVal val="visible"/>
                                      </p:to>
                                    </p:set>
                                    <p:animEffect transition="in" filter="fade">
                                      <p:cBhvr>
                                        <p:cTn id="60" dur="500"/>
                                        <p:tgtEl>
                                          <p:spTgt spid="9">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7" end="7"/>
                                            </p:txEl>
                                          </p:spTgt>
                                        </p:tgtEl>
                                        <p:attrNameLst>
                                          <p:attrName>style.visibility</p:attrName>
                                        </p:attrNameLst>
                                      </p:cBhvr>
                                      <p:to>
                                        <p:strVal val="visible"/>
                                      </p:to>
                                    </p:set>
                                    <p:animEffect transition="in" filter="fade">
                                      <p:cBhvr>
                                        <p:cTn id="65" dur="500"/>
                                        <p:tgtEl>
                                          <p:spTgt spid="9">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
                                            <p:txEl>
                                              <p:pRg st="8" end="8"/>
                                            </p:txEl>
                                          </p:spTgt>
                                        </p:tgtEl>
                                        <p:attrNameLst>
                                          <p:attrName>style.visibility</p:attrName>
                                        </p:attrNameLst>
                                      </p:cBhvr>
                                      <p:to>
                                        <p:strVal val="visible"/>
                                      </p:to>
                                    </p:set>
                                    <p:animEffect transition="in" filter="fade">
                                      <p:cBhvr>
                                        <p:cTn id="70" dur="500"/>
                                        <p:tgtEl>
                                          <p:spTgt spid="9">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
                                            <p:txEl>
                                              <p:pRg st="9" end="9"/>
                                            </p:txEl>
                                          </p:spTgt>
                                        </p:tgtEl>
                                        <p:attrNameLst>
                                          <p:attrName>style.visibility</p:attrName>
                                        </p:attrNameLst>
                                      </p:cBhvr>
                                      <p:to>
                                        <p:strVal val="visible"/>
                                      </p:to>
                                    </p:set>
                                    <p:animEffect transition="in" filter="fade">
                                      <p:cBhvr>
                                        <p:cTn id="75" dur="500"/>
                                        <p:tgtEl>
                                          <p:spTgt spid="9">
                                            <p:txEl>
                                              <p:pRg st="9" end="9"/>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9">
                                            <p:txEl>
                                              <p:pRg st="10" end="10"/>
                                            </p:txEl>
                                          </p:spTgt>
                                        </p:tgtEl>
                                        <p:attrNameLst>
                                          <p:attrName>style.visibility</p:attrName>
                                        </p:attrNameLst>
                                      </p:cBhvr>
                                      <p:to>
                                        <p:strVal val="visible"/>
                                      </p:to>
                                    </p:set>
                                    <p:animEffect transition="in" filter="fade">
                                      <p:cBhvr>
                                        <p:cTn id="80" dur="500"/>
                                        <p:tgtEl>
                                          <p:spTgt spid="9">
                                            <p:txEl>
                                              <p:pRg st="10" end="1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
                                            <p:txEl>
                                              <p:pRg st="11" end="11"/>
                                            </p:txEl>
                                          </p:spTgt>
                                        </p:tgtEl>
                                        <p:attrNameLst>
                                          <p:attrName>style.visibility</p:attrName>
                                        </p:attrNameLst>
                                      </p:cBhvr>
                                      <p:to>
                                        <p:strVal val="visible"/>
                                      </p:to>
                                    </p:set>
                                    <p:animEffect transition="in" filter="fade">
                                      <p:cBhvr>
                                        <p:cTn id="85" dur="500"/>
                                        <p:tgtEl>
                                          <p:spTgt spid="9">
                                            <p:txEl>
                                              <p:pRg st="11" end="1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9">
                                            <p:txEl>
                                              <p:pRg st="12" end="12"/>
                                            </p:txEl>
                                          </p:spTgt>
                                        </p:tgtEl>
                                        <p:attrNameLst>
                                          <p:attrName>style.visibility</p:attrName>
                                        </p:attrNameLst>
                                      </p:cBhvr>
                                      <p:to>
                                        <p:strVal val="visible"/>
                                      </p:to>
                                    </p:set>
                                    <p:animEffect transition="in" filter="fade">
                                      <p:cBhvr>
                                        <p:cTn id="90" dur="500"/>
                                        <p:tgtEl>
                                          <p:spTgt spid="9">
                                            <p:txEl>
                                              <p:pRg st="12" end="1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xEl>
                                              <p:pRg st="13" end="13"/>
                                            </p:txEl>
                                          </p:spTgt>
                                        </p:tgtEl>
                                        <p:attrNameLst>
                                          <p:attrName>style.visibility</p:attrName>
                                        </p:attrNameLst>
                                      </p:cBhvr>
                                      <p:to>
                                        <p:strVal val="visible"/>
                                      </p:to>
                                    </p:set>
                                    <p:animEffect transition="in" filter="fade">
                                      <p:cBhvr>
                                        <p:cTn id="95"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BE08-69EC-638A-A211-E692F638D905}"/>
              </a:ext>
            </a:extLst>
          </p:cNvPr>
          <p:cNvSpPr>
            <a:spLocks noGrp="1"/>
          </p:cNvSpPr>
          <p:nvPr>
            <p:ph type="title"/>
          </p:nvPr>
        </p:nvSpPr>
        <p:spPr/>
        <p:txBody>
          <a:bodyPr/>
          <a:lstStyle/>
          <a:p>
            <a:r>
              <a:rPr lang="en-US" dirty="0"/>
              <a:t>Service-Oriented Architecture (SOA)</a:t>
            </a:r>
          </a:p>
        </p:txBody>
      </p:sp>
      <p:sp>
        <p:nvSpPr>
          <p:cNvPr id="3" name="Content Placeholder 2">
            <a:extLst>
              <a:ext uri="{FF2B5EF4-FFF2-40B4-BE49-F238E27FC236}">
                <a16:creationId xmlns:a16="http://schemas.microsoft.com/office/drawing/2014/main" id="{CDAF04AF-0E99-AE08-91A4-0C10DBD12570}"/>
              </a:ext>
            </a:extLst>
          </p:cNvPr>
          <p:cNvSpPr>
            <a:spLocks noGrp="1"/>
          </p:cNvSpPr>
          <p:nvPr>
            <p:ph idx="1"/>
          </p:nvPr>
        </p:nvSpPr>
        <p:spPr>
          <a:xfrm>
            <a:off x="131180" y="2089093"/>
            <a:ext cx="7065686" cy="4280965"/>
          </a:xfrm>
        </p:spPr>
        <p:txBody>
          <a:bodyPr/>
          <a:lstStyle/>
          <a:p>
            <a:r>
              <a:rPr lang="en-US" dirty="0"/>
              <a:t>The advantages of using SOA is that it is </a:t>
            </a:r>
            <a:r>
              <a:rPr lang="en-US" b="1" dirty="0">
                <a:solidFill>
                  <a:schemeClr val="accent6"/>
                </a:solidFill>
              </a:rPr>
              <a:t>easy to maintain, platform independent, and highly scalable.</a:t>
            </a:r>
          </a:p>
          <a:p>
            <a:r>
              <a:rPr lang="en-US" dirty="0"/>
              <a:t>Service Provider and Service consumer are the two major roles within SOA.</a:t>
            </a:r>
          </a:p>
          <a:p>
            <a:r>
              <a:rPr lang="en-US" dirty="0"/>
              <a:t>Application:</a:t>
            </a:r>
          </a:p>
          <a:p>
            <a:pPr lvl="1"/>
            <a:r>
              <a:rPr lang="en-US" dirty="0"/>
              <a:t>Healthcare Industry</a:t>
            </a:r>
          </a:p>
          <a:p>
            <a:pPr lvl="1"/>
            <a:r>
              <a:rPr lang="en-US" dirty="0"/>
              <a:t>To create many mobile applications and games</a:t>
            </a:r>
          </a:p>
          <a:p>
            <a:pPr lvl="1"/>
            <a:r>
              <a:rPr lang="en-US" dirty="0"/>
              <a:t>In the air force, SOA infrastructure is used to deploy situational awareness systems.</a:t>
            </a:r>
          </a:p>
          <a:p>
            <a:endParaRPr lang="en-US" dirty="0"/>
          </a:p>
        </p:txBody>
      </p:sp>
      <p:pic>
        <p:nvPicPr>
          <p:cNvPr id="1026" name="Picture 2" descr="Cloud Computing Technologies">
            <a:extLst>
              <a:ext uri="{FF2B5EF4-FFF2-40B4-BE49-F238E27FC236}">
                <a16:creationId xmlns:a16="http://schemas.microsoft.com/office/drawing/2014/main" id="{FFD7AF72-7B1E-7608-0492-0EBC1F564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305" y="1636991"/>
            <a:ext cx="4163395" cy="401776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6843ADF-1069-3CBD-5407-32D2913AB580}"/>
              </a:ext>
            </a:extLst>
          </p:cNvPr>
          <p:cNvSpPr txBox="1">
            <a:spLocks/>
          </p:cNvSpPr>
          <p:nvPr/>
        </p:nvSpPr>
        <p:spPr>
          <a:xfrm>
            <a:off x="131180" y="818496"/>
            <a:ext cx="11929640" cy="7112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allows organizations to access </a:t>
            </a:r>
            <a:r>
              <a:rPr lang="en-US" b="1" dirty="0">
                <a:solidFill>
                  <a:schemeClr val="accent6"/>
                </a:solidFill>
              </a:rPr>
              <a:t>on-demand cloud-based computing solutions </a:t>
            </a:r>
            <a:r>
              <a:rPr lang="en-US" dirty="0"/>
              <a:t>according to the change of business needs. </a:t>
            </a:r>
          </a:p>
          <a:p>
            <a:r>
              <a:rPr lang="en-US" dirty="0"/>
              <a:t>It can work without or with cloud computing. </a:t>
            </a:r>
          </a:p>
          <a:p>
            <a:endParaRPr lang="en-US" dirty="0"/>
          </a:p>
        </p:txBody>
      </p:sp>
    </p:spTree>
    <p:extLst>
      <p:ext uri="{BB962C8B-B14F-4D97-AF65-F5344CB8AC3E}">
        <p14:creationId xmlns:p14="http://schemas.microsoft.com/office/powerpoint/2010/main" val="107884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BE08-69EC-638A-A211-E692F638D905}"/>
              </a:ext>
            </a:extLst>
          </p:cNvPr>
          <p:cNvSpPr>
            <a:spLocks noGrp="1"/>
          </p:cNvSpPr>
          <p:nvPr>
            <p:ph type="title"/>
          </p:nvPr>
        </p:nvSpPr>
        <p:spPr/>
        <p:txBody>
          <a:bodyPr/>
          <a:lstStyle/>
          <a:p>
            <a:r>
              <a:rPr lang="en-US" dirty="0"/>
              <a:t>Grid Computing</a:t>
            </a:r>
          </a:p>
        </p:txBody>
      </p:sp>
      <p:sp>
        <p:nvSpPr>
          <p:cNvPr id="3" name="Content Placeholder 2">
            <a:extLst>
              <a:ext uri="{FF2B5EF4-FFF2-40B4-BE49-F238E27FC236}">
                <a16:creationId xmlns:a16="http://schemas.microsoft.com/office/drawing/2014/main" id="{CDAF04AF-0E99-AE08-91A4-0C10DBD12570}"/>
              </a:ext>
            </a:extLst>
          </p:cNvPr>
          <p:cNvSpPr>
            <a:spLocks noGrp="1"/>
          </p:cNvSpPr>
          <p:nvPr>
            <p:ph idx="1"/>
          </p:nvPr>
        </p:nvSpPr>
        <p:spPr/>
        <p:txBody>
          <a:bodyPr/>
          <a:lstStyle/>
          <a:p>
            <a:r>
              <a:rPr lang="en-US" dirty="0"/>
              <a:t>Grid computing is also known as </a:t>
            </a:r>
            <a:r>
              <a:rPr lang="en-US" b="1" dirty="0">
                <a:solidFill>
                  <a:schemeClr val="accent6"/>
                </a:solidFill>
              </a:rPr>
              <a:t>distributed computing</a:t>
            </a:r>
            <a:r>
              <a:rPr lang="en-US" dirty="0"/>
              <a:t>. </a:t>
            </a:r>
          </a:p>
          <a:p>
            <a:r>
              <a:rPr lang="en-US" dirty="0"/>
              <a:t>It is a processor architecture that </a:t>
            </a:r>
            <a:r>
              <a:rPr lang="en-US" b="1" dirty="0">
                <a:solidFill>
                  <a:schemeClr val="accent6"/>
                </a:solidFill>
              </a:rPr>
              <a:t>combines various different computing resources </a:t>
            </a:r>
            <a:r>
              <a:rPr lang="en-US" dirty="0"/>
              <a:t>from multiple locations to achieve a common goal. </a:t>
            </a:r>
          </a:p>
          <a:p>
            <a:endParaRPr lang="en-US" dirty="0"/>
          </a:p>
          <a:p>
            <a:endParaRPr lang="en-US" dirty="0"/>
          </a:p>
          <a:p>
            <a:endParaRPr lang="en-US" dirty="0"/>
          </a:p>
          <a:p>
            <a:endParaRPr lang="en-US" dirty="0"/>
          </a:p>
          <a:p>
            <a:endParaRPr lang="en-US" dirty="0"/>
          </a:p>
          <a:p>
            <a:pPr marL="0" indent="0">
              <a:buNone/>
            </a:pPr>
            <a:endParaRPr lang="en-US" dirty="0"/>
          </a:p>
          <a:p>
            <a:r>
              <a:rPr lang="en-US" dirty="0"/>
              <a:t>The grid is connected by parallel nodes to form a computer cluster. </a:t>
            </a:r>
          </a:p>
          <a:p>
            <a:r>
              <a:rPr lang="en-US" dirty="0"/>
              <a:t>These computer clusters are in </a:t>
            </a:r>
            <a:r>
              <a:rPr lang="en-US" b="1" dirty="0">
                <a:solidFill>
                  <a:schemeClr val="accent6"/>
                </a:solidFill>
              </a:rPr>
              <a:t>different sizes </a:t>
            </a:r>
            <a:r>
              <a:rPr lang="en-US" dirty="0"/>
              <a:t>and can run on any operating system.</a:t>
            </a:r>
          </a:p>
        </p:txBody>
      </p:sp>
      <p:pic>
        <p:nvPicPr>
          <p:cNvPr id="2050" name="Picture 2" descr="Cloud Computing Technologies">
            <a:extLst>
              <a:ext uri="{FF2B5EF4-FFF2-40B4-BE49-F238E27FC236}">
                <a16:creationId xmlns:a16="http://schemas.microsoft.com/office/drawing/2014/main" id="{F19A1E2C-EB81-7209-D798-6213750A3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447" y="2172296"/>
            <a:ext cx="2977971" cy="251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6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BE08-69EC-638A-A211-E692F638D905}"/>
              </a:ext>
            </a:extLst>
          </p:cNvPr>
          <p:cNvSpPr>
            <a:spLocks noGrp="1"/>
          </p:cNvSpPr>
          <p:nvPr>
            <p:ph type="title"/>
          </p:nvPr>
        </p:nvSpPr>
        <p:spPr/>
        <p:txBody>
          <a:bodyPr/>
          <a:lstStyle/>
          <a:p>
            <a:r>
              <a:rPr lang="en-US" dirty="0"/>
              <a:t>Grid Computing – Cont.</a:t>
            </a:r>
          </a:p>
        </p:txBody>
      </p:sp>
      <p:sp>
        <p:nvSpPr>
          <p:cNvPr id="3" name="Content Placeholder 2">
            <a:extLst>
              <a:ext uri="{FF2B5EF4-FFF2-40B4-BE49-F238E27FC236}">
                <a16:creationId xmlns:a16="http://schemas.microsoft.com/office/drawing/2014/main" id="{CDAF04AF-0E99-AE08-91A4-0C10DBD12570}"/>
              </a:ext>
            </a:extLst>
          </p:cNvPr>
          <p:cNvSpPr>
            <a:spLocks noGrp="1"/>
          </p:cNvSpPr>
          <p:nvPr>
            <p:ph idx="1"/>
          </p:nvPr>
        </p:nvSpPr>
        <p:spPr/>
        <p:txBody>
          <a:bodyPr/>
          <a:lstStyle/>
          <a:p>
            <a:r>
              <a:rPr lang="en-US" dirty="0"/>
              <a:t>Grid computing contains the following three types of machines:</a:t>
            </a:r>
          </a:p>
          <a:p>
            <a:pPr marL="457200" indent="-457200">
              <a:buFont typeface="+mj-lt"/>
              <a:buAutoNum type="arabicPeriod"/>
            </a:pPr>
            <a:r>
              <a:rPr lang="en-US" b="1" dirty="0">
                <a:solidFill>
                  <a:schemeClr val="accent6"/>
                </a:solidFill>
              </a:rPr>
              <a:t>Control Node</a:t>
            </a:r>
            <a:r>
              <a:rPr lang="en-US" dirty="0"/>
              <a:t>: </a:t>
            </a:r>
          </a:p>
          <a:p>
            <a:pPr lvl="1"/>
            <a:r>
              <a:rPr lang="en-US" dirty="0"/>
              <a:t>It is a group of server which administrates the whole network.</a:t>
            </a:r>
          </a:p>
          <a:p>
            <a:pPr marL="457200" indent="-457200">
              <a:buFont typeface="+mj-lt"/>
              <a:buAutoNum type="arabicPeriod"/>
            </a:pPr>
            <a:r>
              <a:rPr lang="en-US" b="1" dirty="0">
                <a:solidFill>
                  <a:schemeClr val="accent6"/>
                </a:solidFill>
              </a:rPr>
              <a:t>Provider</a:t>
            </a:r>
            <a:r>
              <a:rPr lang="en-US" dirty="0"/>
              <a:t>: </a:t>
            </a:r>
          </a:p>
          <a:p>
            <a:pPr lvl="1"/>
            <a:r>
              <a:rPr lang="en-US" dirty="0"/>
              <a:t>It is a computer which contributes its resources in the network resource pool.</a:t>
            </a:r>
          </a:p>
          <a:p>
            <a:pPr marL="457200" indent="-457200">
              <a:buFont typeface="+mj-lt"/>
              <a:buAutoNum type="arabicPeriod"/>
            </a:pPr>
            <a:r>
              <a:rPr lang="en-US" b="1" dirty="0">
                <a:solidFill>
                  <a:schemeClr val="accent6"/>
                </a:solidFill>
              </a:rPr>
              <a:t>User</a:t>
            </a:r>
            <a:r>
              <a:rPr lang="en-US" dirty="0"/>
              <a:t>: </a:t>
            </a:r>
          </a:p>
          <a:p>
            <a:pPr lvl="1"/>
            <a:r>
              <a:rPr lang="en-US" dirty="0"/>
              <a:t>It is a computer which uses the resources on the network.</a:t>
            </a:r>
          </a:p>
          <a:p>
            <a:pPr marL="0" indent="0">
              <a:buNone/>
            </a:pPr>
            <a:endParaRPr lang="en-US" dirty="0"/>
          </a:p>
          <a:p>
            <a:r>
              <a:rPr lang="en-US" dirty="0"/>
              <a:t>Application: </a:t>
            </a:r>
          </a:p>
          <a:p>
            <a:pPr lvl="1"/>
            <a:r>
              <a:rPr lang="en-US" dirty="0"/>
              <a:t>ATMs</a:t>
            </a:r>
          </a:p>
          <a:p>
            <a:pPr lvl="1"/>
            <a:r>
              <a:rPr lang="en-US" dirty="0"/>
              <a:t>Back-end infrastructures and marketing research.</a:t>
            </a:r>
          </a:p>
        </p:txBody>
      </p:sp>
    </p:spTree>
    <p:extLst>
      <p:ext uri="{BB962C8B-B14F-4D97-AF65-F5344CB8AC3E}">
        <p14:creationId xmlns:p14="http://schemas.microsoft.com/office/powerpoint/2010/main" val="406521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Utility Computing</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p:txBody>
          <a:bodyPr/>
          <a:lstStyle/>
          <a:p>
            <a:r>
              <a:rPr lang="en-US" dirty="0"/>
              <a:t>It is the most trending IT service model. </a:t>
            </a:r>
          </a:p>
          <a:p>
            <a:r>
              <a:rPr lang="en-US" dirty="0"/>
              <a:t>It provides </a:t>
            </a:r>
            <a:r>
              <a:rPr lang="en-US" b="1" dirty="0">
                <a:solidFill>
                  <a:schemeClr val="accent6"/>
                </a:solidFill>
              </a:rPr>
              <a:t>on-demand computing resources</a:t>
            </a:r>
            <a:r>
              <a:rPr lang="en-US" dirty="0"/>
              <a:t> like computation, storage, and programming services via API and infrastructure based on the pay per use method. </a:t>
            </a:r>
          </a:p>
          <a:p>
            <a:endParaRPr lang="en-US" dirty="0"/>
          </a:p>
          <a:p>
            <a:endParaRPr lang="en-US" dirty="0"/>
          </a:p>
          <a:p>
            <a:endParaRPr lang="en-US" dirty="0"/>
          </a:p>
          <a:p>
            <a:endParaRPr lang="en-US" dirty="0"/>
          </a:p>
          <a:p>
            <a:endParaRPr lang="en-US" dirty="0"/>
          </a:p>
          <a:p>
            <a:r>
              <a:rPr lang="en-US" dirty="0"/>
              <a:t>It </a:t>
            </a:r>
            <a:r>
              <a:rPr lang="en-US" b="1" dirty="0">
                <a:solidFill>
                  <a:schemeClr val="accent6"/>
                </a:solidFill>
              </a:rPr>
              <a:t>minimizes the associated costs </a:t>
            </a:r>
            <a:r>
              <a:rPr lang="en-US" dirty="0"/>
              <a:t>and </a:t>
            </a:r>
            <a:r>
              <a:rPr lang="en-US" b="1" dirty="0">
                <a:solidFill>
                  <a:schemeClr val="accent6"/>
                </a:solidFill>
              </a:rPr>
              <a:t>maximizes the efficient use of resources</a:t>
            </a:r>
            <a:r>
              <a:rPr lang="en-US" dirty="0"/>
              <a:t>. </a:t>
            </a:r>
          </a:p>
          <a:p>
            <a:r>
              <a:rPr lang="en-US" dirty="0"/>
              <a:t>The advantage is that it reduced the IT cost, provides greater flexibility, and easier to manage.</a:t>
            </a:r>
          </a:p>
          <a:p>
            <a:r>
              <a:rPr lang="en-US" dirty="0"/>
              <a:t>Large organizations such as Google and Amazon established their own utility services for computing storage and application.</a:t>
            </a:r>
          </a:p>
          <a:p>
            <a:endParaRPr lang="en-US" dirty="0"/>
          </a:p>
        </p:txBody>
      </p:sp>
      <p:pic>
        <p:nvPicPr>
          <p:cNvPr id="3078" name="Picture 6" descr="What Is Utility Computing? Definition, Process, Examples, and Best  Practices - Spiceworks">
            <a:extLst>
              <a:ext uri="{FF2B5EF4-FFF2-40B4-BE49-F238E27FC236}">
                <a16:creationId xmlns:a16="http://schemas.microsoft.com/office/drawing/2014/main" id="{192C16B4-1724-0076-AC84-F21ADD04B0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21"/>
          <a:stretch/>
        </p:blipFill>
        <p:spPr bwMode="auto">
          <a:xfrm>
            <a:off x="1912433" y="2064773"/>
            <a:ext cx="3651515" cy="2261421"/>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6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8A213D-6E2F-2567-6EF5-0C64B51AA9BF}"/>
              </a:ext>
            </a:extLst>
          </p:cNvPr>
          <p:cNvSpPr>
            <a:spLocks noGrp="1"/>
          </p:cNvSpPr>
          <p:nvPr>
            <p:ph type="title"/>
          </p:nvPr>
        </p:nvSpPr>
        <p:spPr/>
        <p:txBody>
          <a:bodyPr/>
          <a:lstStyle/>
          <a:p>
            <a:r>
              <a:rPr lang="en-US" dirty="0"/>
              <a:t>Cloud Computing Vs Grid Computing</a:t>
            </a:r>
          </a:p>
        </p:txBody>
      </p:sp>
      <p:graphicFrame>
        <p:nvGraphicFramePr>
          <p:cNvPr id="4" name="Content Placeholder 3">
            <a:extLst>
              <a:ext uri="{FF2B5EF4-FFF2-40B4-BE49-F238E27FC236}">
                <a16:creationId xmlns:a16="http://schemas.microsoft.com/office/drawing/2014/main" id="{C257E599-1DB6-6C99-C282-0F21D9D5C4C1}"/>
              </a:ext>
            </a:extLst>
          </p:cNvPr>
          <p:cNvGraphicFramePr>
            <a:graphicFrameLocks noGrp="1"/>
          </p:cNvGraphicFramePr>
          <p:nvPr>
            <p:ph idx="1"/>
            <p:extLst>
              <p:ext uri="{D42A27DB-BD31-4B8C-83A1-F6EECF244321}">
                <p14:modId xmlns:p14="http://schemas.microsoft.com/office/powerpoint/2010/main" val="3910411664"/>
              </p:ext>
            </p:extLst>
          </p:nvPr>
        </p:nvGraphicFramePr>
        <p:xfrm>
          <a:off x="180629" y="831327"/>
          <a:ext cx="11830742" cy="504962"/>
        </p:xfrm>
        <a:graphic>
          <a:graphicData uri="http://schemas.openxmlformats.org/drawingml/2006/table">
            <a:tbl>
              <a:tblPr>
                <a:tableStyleId>{16D9F66E-5EB9-4882-86FB-DCBF35E3C3E4}</a:tableStyleId>
              </a:tblPr>
              <a:tblGrid>
                <a:gridCol w="5915371">
                  <a:extLst>
                    <a:ext uri="{9D8B030D-6E8A-4147-A177-3AD203B41FA5}">
                      <a16:colId xmlns:a16="http://schemas.microsoft.com/office/drawing/2014/main" val="3600816515"/>
                    </a:ext>
                  </a:extLst>
                </a:gridCol>
                <a:gridCol w="5915371">
                  <a:extLst>
                    <a:ext uri="{9D8B030D-6E8A-4147-A177-3AD203B41FA5}">
                      <a16:colId xmlns:a16="http://schemas.microsoft.com/office/drawing/2014/main" val="3634934851"/>
                    </a:ext>
                  </a:extLst>
                </a:gridCol>
              </a:tblGrid>
              <a:tr h="383870">
                <a:tc>
                  <a:txBody>
                    <a:bodyPr/>
                    <a:lstStyle/>
                    <a:p>
                      <a:pPr algn="l" fontAlgn="t"/>
                      <a:r>
                        <a:rPr lang="en-IN" sz="2000" b="1" dirty="0">
                          <a:solidFill>
                            <a:srgbClr val="000000"/>
                          </a:solidFill>
                          <a:effectLst/>
                        </a:rPr>
                        <a:t>Cloud Computing</a:t>
                      </a:r>
                      <a:endParaRPr lang="en-IN" sz="2000" b="1" dirty="0">
                        <a:solidFill>
                          <a:srgbClr val="000000"/>
                        </a:solidFill>
                        <a:effectLst/>
                        <a:latin typeface="+mn-lt"/>
                      </a:endParaRPr>
                    </a:p>
                  </a:txBody>
                  <a:tcPr marL="100081" marR="100081" marT="100081" marB="100081"/>
                </a:tc>
                <a:tc>
                  <a:txBody>
                    <a:bodyPr/>
                    <a:lstStyle/>
                    <a:p>
                      <a:pPr algn="l" fontAlgn="t"/>
                      <a:r>
                        <a:rPr lang="en-IN" sz="2000" b="1" dirty="0">
                          <a:solidFill>
                            <a:srgbClr val="000000"/>
                          </a:solidFill>
                          <a:effectLst/>
                        </a:rPr>
                        <a:t>Grid Computing</a:t>
                      </a:r>
                      <a:endParaRPr lang="en-IN" sz="2000" b="1" dirty="0">
                        <a:solidFill>
                          <a:srgbClr val="000000"/>
                        </a:solidFill>
                        <a:effectLst/>
                        <a:latin typeface="+mn-lt"/>
                      </a:endParaRPr>
                    </a:p>
                  </a:txBody>
                  <a:tcPr marL="100081" marR="100081" marT="100081" marB="100081"/>
                </a:tc>
                <a:extLst>
                  <a:ext uri="{0D108BD9-81ED-4DB2-BD59-A6C34878D82A}">
                    <a16:rowId xmlns:a16="http://schemas.microsoft.com/office/drawing/2014/main" val="4180107430"/>
                  </a:ext>
                </a:extLst>
              </a:tr>
            </a:tbl>
          </a:graphicData>
        </a:graphic>
      </p:graphicFrame>
      <p:graphicFrame>
        <p:nvGraphicFramePr>
          <p:cNvPr id="2" name="Table 1">
            <a:extLst>
              <a:ext uri="{FF2B5EF4-FFF2-40B4-BE49-F238E27FC236}">
                <a16:creationId xmlns:a16="http://schemas.microsoft.com/office/drawing/2014/main" id="{BC0FE0E2-5E0E-6834-B665-346285A586C7}"/>
              </a:ext>
            </a:extLst>
          </p:cNvPr>
          <p:cNvGraphicFramePr>
            <a:graphicFrameLocks noGrp="1"/>
          </p:cNvGraphicFramePr>
          <p:nvPr>
            <p:extLst>
              <p:ext uri="{D42A27DB-BD31-4B8C-83A1-F6EECF244321}">
                <p14:modId xmlns:p14="http://schemas.microsoft.com/office/powerpoint/2010/main" val="1970879733"/>
              </p:ext>
            </p:extLst>
          </p:nvPr>
        </p:nvGraphicFramePr>
        <p:xfrm>
          <a:off x="180629" y="1887713"/>
          <a:ext cx="11830742" cy="431578"/>
        </p:xfrm>
        <a:graphic>
          <a:graphicData uri="http://schemas.openxmlformats.org/drawingml/2006/table">
            <a:tbl>
              <a:tblPr>
                <a:tableStyleId>{16D9F66E-5EB9-4882-86FB-DCBF35E3C3E4}</a:tableStyleId>
              </a:tblPr>
              <a:tblGrid>
                <a:gridCol w="5915371">
                  <a:extLst>
                    <a:ext uri="{9D8B030D-6E8A-4147-A177-3AD203B41FA5}">
                      <a16:colId xmlns:a16="http://schemas.microsoft.com/office/drawing/2014/main" val="1089212859"/>
                    </a:ext>
                  </a:extLst>
                </a:gridCol>
                <a:gridCol w="5915371">
                  <a:extLst>
                    <a:ext uri="{9D8B030D-6E8A-4147-A177-3AD203B41FA5}">
                      <a16:colId xmlns:a16="http://schemas.microsoft.com/office/drawing/2014/main" val="2367183088"/>
                    </a:ext>
                  </a:extLst>
                </a:gridCol>
              </a:tblGrid>
              <a:tr h="431578">
                <a:tc>
                  <a:txBody>
                    <a:bodyPr/>
                    <a:lstStyle/>
                    <a:p>
                      <a:pPr algn="just" fontAlgn="t"/>
                      <a:r>
                        <a:rPr lang="en-IN" sz="1900" dirty="0">
                          <a:solidFill>
                            <a:srgbClr val="333333"/>
                          </a:solidFill>
                          <a:effectLst/>
                        </a:rPr>
                        <a:t>Scalability is high.</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Scalability is normal.</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3195151355"/>
                  </a:ext>
                </a:extLst>
              </a:tr>
            </a:tbl>
          </a:graphicData>
        </a:graphic>
      </p:graphicFrame>
      <p:graphicFrame>
        <p:nvGraphicFramePr>
          <p:cNvPr id="3" name="Table 2">
            <a:extLst>
              <a:ext uri="{FF2B5EF4-FFF2-40B4-BE49-F238E27FC236}">
                <a16:creationId xmlns:a16="http://schemas.microsoft.com/office/drawing/2014/main" id="{80845522-BD46-9001-8F33-4C1BA3257744}"/>
              </a:ext>
            </a:extLst>
          </p:cNvPr>
          <p:cNvGraphicFramePr>
            <a:graphicFrameLocks noGrp="1"/>
          </p:cNvGraphicFramePr>
          <p:nvPr>
            <p:extLst>
              <p:ext uri="{D42A27DB-BD31-4B8C-83A1-F6EECF244321}">
                <p14:modId xmlns:p14="http://schemas.microsoft.com/office/powerpoint/2010/main" val="2233816125"/>
              </p:ext>
            </p:extLst>
          </p:nvPr>
        </p:nvGraphicFramePr>
        <p:xfrm>
          <a:off x="180629" y="2322755"/>
          <a:ext cx="11830742" cy="450468"/>
        </p:xfrm>
        <a:graphic>
          <a:graphicData uri="http://schemas.openxmlformats.org/drawingml/2006/table">
            <a:tbl>
              <a:tblPr>
                <a:tableStyleId>{E8B1032C-EA38-4F05-BA0D-38AFFFC7BED3}</a:tableStyleId>
              </a:tblPr>
              <a:tblGrid>
                <a:gridCol w="5915371">
                  <a:extLst>
                    <a:ext uri="{9D8B030D-6E8A-4147-A177-3AD203B41FA5}">
                      <a16:colId xmlns:a16="http://schemas.microsoft.com/office/drawing/2014/main" val="4076570521"/>
                    </a:ext>
                  </a:extLst>
                </a:gridCol>
                <a:gridCol w="5915371">
                  <a:extLst>
                    <a:ext uri="{9D8B030D-6E8A-4147-A177-3AD203B41FA5}">
                      <a16:colId xmlns:a16="http://schemas.microsoft.com/office/drawing/2014/main" val="677939199"/>
                    </a:ext>
                  </a:extLst>
                </a:gridCol>
              </a:tblGrid>
              <a:tr h="450468">
                <a:tc>
                  <a:txBody>
                    <a:bodyPr/>
                    <a:lstStyle/>
                    <a:p>
                      <a:pPr algn="just" fontAlgn="t"/>
                      <a:r>
                        <a:rPr lang="en-IN" sz="1900" dirty="0">
                          <a:solidFill>
                            <a:srgbClr val="333333"/>
                          </a:solidFill>
                          <a:effectLst/>
                        </a:rPr>
                        <a:t>It is more flexible than grid computing.</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is less flexible than cloud computing.</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200811827"/>
                  </a:ext>
                </a:extLst>
              </a:tr>
            </a:tbl>
          </a:graphicData>
        </a:graphic>
      </p:graphicFrame>
      <p:graphicFrame>
        <p:nvGraphicFramePr>
          <p:cNvPr id="5" name="Table 4">
            <a:extLst>
              <a:ext uri="{FF2B5EF4-FFF2-40B4-BE49-F238E27FC236}">
                <a16:creationId xmlns:a16="http://schemas.microsoft.com/office/drawing/2014/main" id="{DB88B937-C114-AA44-AFA2-1B50DFCAF341}"/>
              </a:ext>
            </a:extLst>
          </p:cNvPr>
          <p:cNvGraphicFramePr>
            <a:graphicFrameLocks noGrp="1"/>
          </p:cNvGraphicFramePr>
          <p:nvPr>
            <p:extLst>
              <p:ext uri="{D42A27DB-BD31-4B8C-83A1-F6EECF244321}">
                <p14:modId xmlns:p14="http://schemas.microsoft.com/office/powerpoint/2010/main" val="3074251662"/>
              </p:ext>
            </p:extLst>
          </p:nvPr>
        </p:nvGraphicFramePr>
        <p:xfrm>
          <a:off x="180629" y="2770060"/>
          <a:ext cx="11830742" cy="727010"/>
        </p:xfrm>
        <a:graphic>
          <a:graphicData uri="http://schemas.openxmlformats.org/drawingml/2006/table">
            <a:tbl>
              <a:tblPr>
                <a:tableStyleId>{16D9F66E-5EB9-4882-86FB-DCBF35E3C3E4}</a:tableStyleId>
              </a:tblPr>
              <a:tblGrid>
                <a:gridCol w="5915371">
                  <a:extLst>
                    <a:ext uri="{9D8B030D-6E8A-4147-A177-3AD203B41FA5}">
                      <a16:colId xmlns:a16="http://schemas.microsoft.com/office/drawing/2014/main" val="3270390219"/>
                    </a:ext>
                  </a:extLst>
                </a:gridCol>
                <a:gridCol w="5915371">
                  <a:extLst>
                    <a:ext uri="{9D8B030D-6E8A-4147-A177-3AD203B41FA5}">
                      <a16:colId xmlns:a16="http://schemas.microsoft.com/office/drawing/2014/main" val="3584350168"/>
                    </a:ext>
                  </a:extLst>
                </a:gridCol>
              </a:tblGrid>
              <a:tr h="727010">
                <a:tc>
                  <a:txBody>
                    <a:bodyPr/>
                    <a:lstStyle/>
                    <a:p>
                      <a:pPr algn="just" fontAlgn="t"/>
                      <a:r>
                        <a:rPr lang="en-IN" sz="1900" dirty="0">
                          <a:solidFill>
                            <a:srgbClr val="333333"/>
                          </a:solidFill>
                          <a:effectLst/>
                        </a:rPr>
                        <a:t>Cloud operates as a centralized management system.</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Grid operates as a decentralized management system.</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1018503868"/>
                  </a:ext>
                </a:extLst>
              </a:tr>
            </a:tbl>
          </a:graphicData>
        </a:graphic>
      </p:graphicFrame>
      <p:graphicFrame>
        <p:nvGraphicFramePr>
          <p:cNvPr id="7" name="Table 6">
            <a:extLst>
              <a:ext uri="{FF2B5EF4-FFF2-40B4-BE49-F238E27FC236}">
                <a16:creationId xmlns:a16="http://schemas.microsoft.com/office/drawing/2014/main" id="{017E242B-7078-1A0A-A4BE-C3FAAAE8BF0D}"/>
              </a:ext>
            </a:extLst>
          </p:cNvPr>
          <p:cNvGraphicFramePr>
            <a:graphicFrameLocks noGrp="1"/>
          </p:cNvGraphicFramePr>
          <p:nvPr>
            <p:extLst>
              <p:ext uri="{D42A27DB-BD31-4B8C-83A1-F6EECF244321}">
                <p14:modId xmlns:p14="http://schemas.microsoft.com/office/powerpoint/2010/main" val="355746603"/>
              </p:ext>
            </p:extLst>
          </p:nvPr>
        </p:nvGraphicFramePr>
        <p:xfrm>
          <a:off x="180629" y="3497076"/>
          <a:ext cx="11830742" cy="440223"/>
        </p:xfrm>
        <a:graphic>
          <a:graphicData uri="http://schemas.openxmlformats.org/drawingml/2006/table">
            <a:tbl>
              <a:tblPr>
                <a:tableStyleId>{E8B1032C-EA38-4F05-BA0D-38AFFFC7BED3}</a:tableStyleId>
              </a:tblPr>
              <a:tblGrid>
                <a:gridCol w="5915371">
                  <a:extLst>
                    <a:ext uri="{9D8B030D-6E8A-4147-A177-3AD203B41FA5}">
                      <a16:colId xmlns:a16="http://schemas.microsoft.com/office/drawing/2014/main" val="1858476169"/>
                    </a:ext>
                  </a:extLst>
                </a:gridCol>
                <a:gridCol w="5915371">
                  <a:extLst>
                    <a:ext uri="{9D8B030D-6E8A-4147-A177-3AD203B41FA5}">
                      <a16:colId xmlns:a16="http://schemas.microsoft.com/office/drawing/2014/main" val="3577660472"/>
                    </a:ext>
                  </a:extLst>
                </a:gridCol>
              </a:tblGrid>
              <a:tr h="440223">
                <a:tc>
                  <a:txBody>
                    <a:bodyPr/>
                    <a:lstStyle/>
                    <a:p>
                      <a:pPr algn="just" fontAlgn="t"/>
                      <a:r>
                        <a:rPr lang="en-IN" sz="1900" dirty="0">
                          <a:solidFill>
                            <a:srgbClr val="333333"/>
                          </a:solidFill>
                          <a:effectLst/>
                        </a:rPr>
                        <a:t>Cloud servers are owned by infrastructure providers.</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grids are owned and managed by the organization.</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2650321871"/>
                  </a:ext>
                </a:extLst>
              </a:tr>
            </a:tbl>
          </a:graphicData>
        </a:graphic>
      </p:graphicFrame>
      <p:graphicFrame>
        <p:nvGraphicFramePr>
          <p:cNvPr id="8" name="Table 7">
            <a:extLst>
              <a:ext uri="{FF2B5EF4-FFF2-40B4-BE49-F238E27FC236}">
                <a16:creationId xmlns:a16="http://schemas.microsoft.com/office/drawing/2014/main" id="{7F1ED4D8-12B0-C24F-2FF4-CD018555E7BE}"/>
              </a:ext>
            </a:extLst>
          </p:cNvPr>
          <p:cNvGraphicFramePr>
            <a:graphicFrameLocks noGrp="1"/>
          </p:cNvGraphicFramePr>
          <p:nvPr>
            <p:extLst>
              <p:ext uri="{D42A27DB-BD31-4B8C-83A1-F6EECF244321}">
                <p14:modId xmlns:p14="http://schemas.microsoft.com/office/powerpoint/2010/main" val="3475583468"/>
              </p:ext>
            </p:extLst>
          </p:nvPr>
        </p:nvGraphicFramePr>
        <p:xfrm>
          <a:off x="180629" y="3933625"/>
          <a:ext cx="11830742" cy="712560"/>
        </p:xfrm>
        <a:graphic>
          <a:graphicData uri="http://schemas.openxmlformats.org/drawingml/2006/table">
            <a:tbl>
              <a:tblPr>
                <a:tableStyleId>{16D9F66E-5EB9-4882-86FB-DCBF35E3C3E4}</a:tableStyleId>
              </a:tblPr>
              <a:tblGrid>
                <a:gridCol w="5915371">
                  <a:extLst>
                    <a:ext uri="{9D8B030D-6E8A-4147-A177-3AD203B41FA5}">
                      <a16:colId xmlns:a16="http://schemas.microsoft.com/office/drawing/2014/main" val="74604630"/>
                    </a:ext>
                  </a:extLst>
                </a:gridCol>
                <a:gridCol w="5915371">
                  <a:extLst>
                    <a:ext uri="{9D8B030D-6E8A-4147-A177-3AD203B41FA5}">
                      <a16:colId xmlns:a16="http://schemas.microsoft.com/office/drawing/2014/main" val="1509892376"/>
                    </a:ext>
                  </a:extLst>
                </a:gridCol>
              </a:tblGrid>
              <a:tr h="692159">
                <a:tc>
                  <a:txBody>
                    <a:bodyPr/>
                    <a:lstStyle/>
                    <a:p>
                      <a:pPr algn="just" fontAlgn="t"/>
                      <a:r>
                        <a:rPr lang="en-IN" sz="1900" dirty="0">
                          <a:solidFill>
                            <a:srgbClr val="333333"/>
                          </a:solidFill>
                          <a:effectLst/>
                        </a:rPr>
                        <a:t>It uses services like </a:t>
                      </a:r>
                      <a:r>
                        <a:rPr lang="en-IN" sz="1900" dirty="0" err="1">
                          <a:solidFill>
                            <a:srgbClr val="333333"/>
                          </a:solidFill>
                          <a:effectLst/>
                        </a:rPr>
                        <a:t>Iaas</a:t>
                      </a:r>
                      <a:r>
                        <a:rPr lang="en-IN" sz="1900" dirty="0">
                          <a:solidFill>
                            <a:srgbClr val="333333"/>
                          </a:solidFill>
                          <a:effectLst/>
                        </a:rPr>
                        <a:t>, PaaS, and SaaS.</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uses systems like distributed computing, distributed information, and distributed pervasive.</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4025757993"/>
                  </a:ext>
                </a:extLst>
              </a:tr>
            </a:tbl>
          </a:graphicData>
        </a:graphic>
      </p:graphicFrame>
      <p:graphicFrame>
        <p:nvGraphicFramePr>
          <p:cNvPr id="9" name="Table 8">
            <a:extLst>
              <a:ext uri="{FF2B5EF4-FFF2-40B4-BE49-F238E27FC236}">
                <a16:creationId xmlns:a16="http://schemas.microsoft.com/office/drawing/2014/main" id="{84BAB4C2-D6D3-A96A-8209-73345AC6C3D4}"/>
              </a:ext>
            </a:extLst>
          </p:cNvPr>
          <p:cNvGraphicFramePr>
            <a:graphicFrameLocks noGrp="1"/>
          </p:cNvGraphicFramePr>
          <p:nvPr>
            <p:extLst>
              <p:ext uri="{D42A27DB-BD31-4B8C-83A1-F6EECF244321}">
                <p14:modId xmlns:p14="http://schemas.microsoft.com/office/powerpoint/2010/main" val="2806588686"/>
              </p:ext>
            </p:extLst>
          </p:nvPr>
        </p:nvGraphicFramePr>
        <p:xfrm>
          <a:off x="180629" y="4640398"/>
          <a:ext cx="11830742" cy="431578"/>
        </p:xfrm>
        <a:graphic>
          <a:graphicData uri="http://schemas.openxmlformats.org/drawingml/2006/table">
            <a:tbl>
              <a:tblPr>
                <a:tableStyleId>{E8B1032C-EA38-4F05-BA0D-38AFFFC7BED3}</a:tableStyleId>
              </a:tblPr>
              <a:tblGrid>
                <a:gridCol w="5915371">
                  <a:extLst>
                    <a:ext uri="{9D8B030D-6E8A-4147-A177-3AD203B41FA5}">
                      <a16:colId xmlns:a16="http://schemas.microsoft.com/office/drawing/2014/main" val="2950450189"/>
                    </a:ext>
                  </a:extLst>
                </a:gridCol>
                <a:gridCol w="5915371">
                  <a:extLst>
                    <a:ext uri="{9D8B030D-6E8A-4147-A177-3AD203B41FA5}">
                      <a16:colId xmlns:a16="http://schemas.microsoft.com/office/drawing/2014/main" val="1119998841"/>
                    </a:ext>
                  </a:extLst>
                </a:gridCol>
              </a:tblGrid>
              <a:tr h="431578">
                <a:tc>
                  <a:txBody>
                    <a:bodyPr/>
                    <a:lstStyle/>
                    <a:p>
                      <a:pPr algn="just" fontAlgn="t"/>
                      <a:r>
                        <a:rPr lang="en-IN" sz="1900" dirty="0">
                          <a:solidFill>
                            <a:srgbClr val="333333"/>
                          </a:solidFill>
                          <a:effectLst/>
                        </a:rPr>
                        <a:t>It is Service-oriented.</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is Application-oriented.</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1861955288"/>
                  </a:ext>
                </a:extLst>
              </a:tr>
            </a:tbl>
          </a:graphicData>
        </a:graphic>
      </p:graphicFrame>
      <p:graphicFrame>
        <p:nvGraphicFramePr>
          <p:cNvPr id="10" name="Table 9">
            <a:extLst>
              <a:ext uri="{FF2B5EF4-FFF2-40B4-BE49-F238E27FC236}">
                <a16:creationId xmlns:a16="http://schemas.microsoft.com/office/drawing/2014/main" id="{EFF44885-4039-C367-93CF-7714B8C1479C}"/>
              </a:ext>
            </a:extLst>
          </p:cNvPr>
          <p:cNvGraphicFramePr>
            <a:graphicFrameLocks noGrp="1"/>
          </p:cNvGraphicFramePr>
          <p:nvPr>
            <p:extLst>
              <p:ext uri="{D42A27DB-BD31-4B8C-83A1-F6EECF244321}">
                <p14:modId xmlns:p14="http://schemas.microsoft.com/office/powerpoint/2010/main" val="2258502342"/>
              </p:ext>
            </p:extLst>
          </p:nvPr>
        </p:nvGraphicFramePr>
        <p:xfrm>
          <a:off x="180629" y="5075676"/>
          <a:ext cx="11830742" cy="431578"/>
        </p:xfrm>
        <a:graphic>
          <a:graphicData uri="http://schemas.openxmlformats.org/drawingml/2006/table">
            <a:tbl>
              <a:tblPr>
                <a:tableStyleId>{16D9F66E-5EB9-4882-86FB-DCBF35E3C3E4}</a:tableStyleId>
              </a:tblPr>
              <a:tblGrid>
                <a:gridCol w="5915371">
                  <a:extLst>
                    <a:ext uri="{9D8B030D-6E8A-4147-A177-3AD203B41FA5}">
                      <a16:colId xmlns:a16="http://schemas.microsoft.com/office/drawing/2014/main" val="1016782467"/>
                    </a:ext>
                  </a:extLst>
                </a:gridCol>
                <a:gridCol w="5915371">
                  <a:extLst>
                    <a:ext uri="{9D8B030D-6E8A-4147-A177-3AD203B41FA5}">
                      <a16:colId xmlns:a16="http://schemas.microsoft.com/office/drawing/2014/main" val="1527805643"/>
                    </a:ext>
                  </a:extLst>
                </a:gridCol>
              </a:tblGrid>
              <a:tr h="431578">
                <a:tc>
                  <a:txBody>
                    <a:bodyPr/>
                    <a:lstStyle/>
                    <a:p>
                      <a:pPr algn="just" fontAlgn="t"/>
                      <a:r>
                        <a:rPr lang="en-IN" sz="1900" dirty="0">
                          <a:solidFill>
                            <a:srgbClr val="333333"/>
                          </a:solidFill>
                          <a:effectLst/>
                        </a:rPr>
                        <a:t>It is accessible through standard web protocols.</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is accessible through grid middleware.</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2773685850"/>
                  </a:ext>
                </a:extLst>
              </a:tr>
            </a:tbl>
          </a:graphicData>
        </a:graphic>
      </p:graphicFrame>
      <p:graphicFrame>
        <p:nvGraphicFramePr>
          <p:cNvPr id="11" name="Table 10">
            <a:extLst>
              <a:ext uri="{FF2B5EF4-FFF2-40B4-BE49-F238E27FC236}">
                <a16:creationId xmlns:a16="http://schemas.microsoft.com/office/drawing/2014/main" id="{A97AA0A7-6862-DC47-A3C0-54A8125ED663}"/>
              </a:ext>
            </a:extLst>
          </p:cNvPr>
          <p:cNvGraphicFramePr>
            <a:graphicFrameLocks noGrp="1"/>
          </p:cNvGraphicFramePr>
          <p:nvPr>
            <p:extLst>
              <p:ext uri="{D42A27DB-BD31-4B8C-83A1-F6EECF244321}">
                <p14:modId xmlns:p14="http://schemas.microsoft.com/office/powerpoint/2010/main" val="1892189923"/>
              </p:ext>
            </p:extLst>
          </p:nvPr>
        </p:nvGraphicFramePr>
        <p:xfrm>
          <a:off x="180629" y="1332538"/>
          <a:ext cx="11830742" cy="552670"/>
        </p:xfrm>
        <a:graphic>
          <a:graphicData uri="http://schemas.openxmlformats.org/drawingml/2006/table">
            <a:tbl>
              <a:tblPr>
                <a:tableStyleId>{E8B1032C-EA38-4F05-BA0D-38AFFFC7BED3}</a:tableStyleId>
              </a:tblPr>
              <a:tblGrid>
                <a:gridCol w="5915371">
                  <a:extLst>
                    <a:ext uri="{9D8B030D-6E8A-4147-A177-3AD203B41FA5}">
                      <a16:colId xmlns:a16="http://schemas.microsoft.com/office/drawing/2014/main" val="1809059751"/>
                    </a:ext>
                  </a:extLst>
                </a:gridCol>
                <a:gridCol w="5915371">
                  <a:extLst>
                    <a:ext uri="{9D8B030D-6E8A-4147-A177-3AD203B41FA5}">
                      <a16:colId xmlns:a16="http://schemas.microsoft.com/office/drawing/2014/main" val="311304800"/>
                    </a:ext>
                  </a:extLst>
                </a:gridCol>
              </a:tblGrid>
              <a:tr h="552670">
                <a:tc>
                  <a:txBody>
                    <a:bodyPr/>
                    <a:lstStyle/>
                    <a:p>
                      <a:pPr algn="just" fontAlgn="t"/>
                      <a:r>
                        <a:rPr lang="en-IN" sz="1900" dirty="0">
                          <a:solidFill>
                            <a:srgbClr val="333333"/>
                          </a:solidFill>
                          <a:effectLst/>
                        </a:rPr>
                        <a:t>It follows client-server computing architecture.</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follows a distributed computing architecture.</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1978675997"/>
                  </a:ext>
                </a:extLst>
              </a:tr>
            </a:tbl>
          </a:graphicData>
        </a:graphic>
      </p:graphicFrame>
    </p:spTree>
    <p:extLst>
      <p:ext uri="{BB962C8B-B14F-4D97-AF65-F5344CB8AC3E}">
        <p14:creationId xmlns:p14="http://schemas.microsoft.com/office/powerpoint/2010/main" val="16159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Application &amp; Security Risk</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p:txBody>
          <a:bodyPr/>
          <a:lstStyle/>
          <a:p>
            <a:r>
              <a:rPr lang="en-US" dirty="0"/>
              <a:t>Application:</a:t>
            </a:r>
          </a:p>
          <a:p>
            <a:pPr lvl="1"/>
            <a:r>
              <a:rPr lang="en-US" dirty="0"/>
              <a:t>Entertainment </a:t>
            </a:r>
          </a:p>
          <a:p>
            <a:pPr lvl="1"/>
            <a:r>
              <a:rPr lang="en-US" dirty="0"/>
              <a:t>Business</a:t>
            </a:r>
          </a:p>
          <a:p>
            <a:pPr lvl="1"/>
            <a:r>
              <a:rPr lang="en-US" dirty="0"/>
              <a:t>Education</a:t>
            </a:r>
          </a:p>
          <a:p>
            <a:pPr lvl="1"/>
            <a:r>
              <a:rPr lang="en-US" dirty="0"/>
              <a:t>Social Media Application</a:t>
            </a:r>
          </a:p>
          <a:p>
            <a:pPr lvl="1"/>
            <a:r>
              <a:rPr lang="en-US" dirty="0"/>
              <a:t>Art Application</a:t>
            </a:r>
          </a:p>
          <a:p>
            <a:pPr lvl="1"/>
            <a:r>
              <a:rPr lang="en-US" dirty="0"/>
              <a:t>Data Storage Application</a:t>
            </a:r>
          </a:p>
          <a:p>
            <a:r>
              <a:rPr lang="en-US" dirty="0"/>
              <a:t>Security Risk</a:t>
            </a:r>
          </a:p>
          <a:p>
            <a:pPr lvl="1"/>
            <a:r>
              <a:rPr lang="en-US" dirty="0"/>
              <a:t>Data Loss</a:t>
            </a:r>
          </a:p>
          <a:p>
            <a:pPr lvl="1"/>
            <a:r>
              <a:rPr lang="en-US" dirty="0"/>
              <a:t>Hacked Interfaces and Insecure APIs</a:t>
            </a:r>
          </a:p>
          <a:p>
            <a:pPr lvl="1"/>
            <a:r>
              <a:rPr lang="en-US" dirty="0"/>
              <a:t>Data Breach</a:t>
            </a:r>
          </a:p>
          <a:p>
            <a:pPr lvl="1"/>
            <a:r>
              <a:rPr lang="en-US" dirty="0"/>
              <a:t>Vendor Lock-in</a:t>
            </a:r>
          </a:p>
          <a:p>
            <a:pPr lvl="1"/>
            <a:r>
              <a:rPr lang="en-US" dirty="0"/>
              <a:t>Complexity - Skill IT staff</a:t>
            </a:r>
          </a:p>
          <a:p>
            <a:pPr lvl="1"/>
            <a:r>
              <a:rPr lang="en-US" dirty="0"/>
              <a:t>Cyber attack</a:t>
            </a:r>
          </a:p>
          <a:p>
            <a:pPr lvl="1"/>
            <a:endParaRPr lang="en-US" dirty="0"/>
          </a:p>
        </p:txBody>
      </p:sp>
    </p:spTree>
    <p:extLst>
      <p:ext uri="{BB962C8B-B14F-4D97-AF65-F5344CB8AC3E}">
        <p14:creationId xmlns:p14="http://schemas.microsoft.com/office/powerpoint/2010/main" val="305289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30B44-0206-09A1-79E2-DCE6230AC0AA}"/>
              </a:ext>
            </a:extLst>
          </p:cNvPr>
          <p:cNvSpPr>
            <a:spLocks noGrp="1"/>
          </p:cNvSpPr>
          <p:nvPr>
            <p:ph type="title"/>
          </p:nvPr>
        </p:nvSpPr>
        <p:spPr/>
        <p:txBody>
          <a:bodyPr/>
          <a:lstStyle/>
          <a:p>
            <a:r>
              <a:rPr lang="en-US" dirty="0"/>
              <a:t>Types of Cloud</a:t>
            </a:r>
          </a:p>
        </p:txBody>
      </p:sp>
      <p:sp>
        <p:nvSpPr>
          <p:cNvPr id="3" name="Text Placeholder 2">
            <a:extLst>
              <a:ext uri="{FF2B5EF4-FFF2-40B4-BE49-F238E27FC236}">
                <a16:creationId xmlns:a16="http://schemas.microsoft.com/office/drawing/2014/main" id="{FD8861B3-7B1F-1953-D623-A48B01C2ED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4214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Types of Cloud</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a:xfrm>
            <a:off x="131178" y="4808669"/>
            <a:ext cx="11929641" cy="1440945"/>
          </a:xfrm>
        </p:spPr>
        <p:txBody>
          <a:bodyPr/>
          <a:lstStyle/>
          <a:p>
            <a:r>
              <a:rPr lang="en-US" dirty="0">
                <a:solidFill>
                  <a:srgbClr val="C00000"/>
                </a:solidFill>
              </a:rPr>
              <a:t>Public cloud </a:t>
            </a:r>
            <a:r>
              <a:rPr lang="en-US" dirty="0"/>
              <a:t>is a type of computing where resources are offered by a third-party provider via the internet and shared by organizations and individuals who want to use or purchase them.</a:t>
            </a:r>
          </a:p>
          <a:p>
            <a:endParaRPr lang="en-US" dirty="0"/>
          </a:p>
        </p:txBody>
      </p:sp>
      <p:pic>
        <p:nvPicPr>
          <p:cNvPr id="1030" name="Picture 6" descr="What are the Four Cloud Computing Service Delivery Models in 2023?">
            <a:extLst>
              <a:ext uri="{FF2B5EF4-FFF2-40B4-BE49-F238E27FC236}">
                <a16:creationId xmlns:a16="http://schemas.microsoft.com/office/drawing/2014/main" id="{053B7023-3582-D812-3728-F46A3B02DF2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6286" b="7374"/>
          <a:stretch/>
        </p:blipFill>
        <p:spPr bwMode="auto">
          <a:xfrm>
            <a:off x="1835971" y="711201"/>
            <a:ext cx="8520057" cy="386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25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Types of Cloud</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a:xfrm>
            <a:off x="131178" y="4894733"/>
            <a:ext cx="11929641" cy="1440945"/>
          </a:xfrm>
        </p:spPr>
        <p:txBody>
          <a:bodyPr/>
          <a:lstStyle/>
          <a:p>
            <a:r>
              <a:rPr lang="en-US" dirty="0">
                <a:solidFill>
                  <a:srgbClr val="C00000"/>
                </a:solidFill>
              </a:rPr>
              <a:t>Private cloud </a:t>
            </a:r>
            <a:r>
              <a:rPr lang="en-US" dirty="0"/>
              <a:t>is defined as computing services offered either over the Internet or a private internal network and only to select users instead of the general public.</a:t>
            </a:r>
          </a:p>
        </p:txBody>
      </p:sp>
      <p:pic>
        <p:nvPicPr>
          <p:cNvPr id="1030" name="Picture 6" descr="What are the Four Cloud Computing Service Delivery Models in 2023?">
            <a:extLst>
              <a:ext uri="{FF2B5EF4-FFF2-40B4-BE49-F238E27FC236}">
                <a16:creationId xmlns:a16="http://schemas.microsoft.com/office/drawing/2014/main" id="{053B7023-3582-D812-3728-F46A3B02DF2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6286" b="7374"/>
          <a:stretch/>
        </p:blipFill>
        <p:spPr bwMode="auto">
          <a:xfrm>
            <a:off x="1835971" y="711201"/>
            <a:ext cx="8520057" cy="386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2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Types of Cloud</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a:xfrm>
            <a:off x="131178" y="4894733"/>
            <a:ext cx="11929641" cy="1440945"/>
          </a:xfrm>
        </p:spPr>
        <p:txBody>
          <a:bodyPr/>
          <a:lstStyle/>
          <a:p>
            <a:r>
              <a:rPr lang="en-US" dirty="0">
                <a:solidFill>
                  <a:srgbClr val="C00000"/>
                </a:solidFill>
              </a:rPr>
              <a:t>Hybrid cloud </a:t>
            </a:r>
            <a:r>
              <a:rPr lang="en-US" dirty="0"/>
              <a:t>is a mixed computing environment where applications are run using a combination of computing, storage, and services in different environments - public clouds and private clouds, including on-premises data centers.</a:t>
            </a:r>
          </a:p>
        </p:txBody>
      </p:sp>
      <p:pic>
        <p:nvPicPr>
          <p:cNvPr id="1030" name="Picture 6" descr="What are the Four Cloud Computing Service Delivery Models in 2023?">
            <a:extLst>
              <a:ext uri="{FF2B5EF4-FFF2-40B4-BE49-F238E27FC236}">
                <a16:creationId xmlns:a16="http://schemas.microsoft.com/office/drawing/2014/main" id="{053B7023-3582-D812-3728-F46A3B02DF2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6286" b="7374"/>
          <a:stretch/>
        </p:blipFill>
        <p:spPr bwMode="auto">
          <a:xfrm>
            <a:off x="1835971" y="711201"/>
            <a:ext cx="8520057" cy="386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5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a:xfrm>
            <a:off x="0" y="1"/>
            <a:ext cx="12192000" cy="711200"/>
          </a:xfrm>
        </p:spPr>
        <p:txBody>
          <a:bodyPr>
            <a:normAutofit/>
          </a:bodyPr>
          <a:lstStyle/>
          <a:p>
            <a:r>
              <a:rPr lang="en-US" dirty="0"/>
              <a:t>What is Cloud Computing?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764" y="863600"/>
            <a:ext cx="7161922" cy="5591175"/>
          </a:xfrm>
        </p:spPr>
        <p:txBody>
          <a:bodyPr/>
          <a:lstStyle/>
          <a:p>
            <a:r>
              <a:rPr lang="en-US" dirty="0"/>
              <a:t>Cloud Computing is defined as </a:t>
            </a:r>
            <a:r>
              <a:rPr lang="en-US" dirty="0">
                <a:solidFill>
                  <a:srgbClr val="C00000"/>
                </a:solidFill>
              </a:rPr>
              <a:t>storing</a:t>
            </a:r>
            <a:r>
              <a:rPr lang="en-US" dirty="0"/>
              <a:t> and </a:t>
            </a:r>
            <a:r>
              <a:rPr lang="en-US" dirty="0">
                <a:solidFill>
                  <a:srgbClr val="C00000"/>
                </a:solidFill>
              </a:rPr>
              <a:t>accessing</a:t>
            </a:r>
            <a:r>
              <a:rPr lang="en-US" dirty="0"/>
              <a:t> of data and </a:t>
            </a:r>
            <a:r>
              <a:rPr lang="en-US" dirty="0">
                <a:solidFill>
                  <a:srgbClr val="C00000"/>
                </a:solidFill>
              </a:rPr>
              <a:t>computing services </a:t>
            </a:r>
            <a:r>
              <a:rPr lang="en-US" dirty="0"/>
              <a:t>over the internet. </a:t>
            </a:r>
          </a:p>
          <a:p>
            <a:r>
              <a:rPr lang="en-US" dirty="0"/>
              <a:t>It doesn’t store any data on your </a:t>
            </a:r>
            <a:r>
              <a:rPr lang="en-US" dirty="0">
                <a:solidFill>
                  <a:srgbClr val="C00000"/>
                </a:solidFill>
              </a:rPr>
              <a:t>personal computer.</a:t>
            </a:r>
            <a:r>
              <a:rPr lang="en-US" dirty="0"/>
              <a:t> </a:t>
            </a:r>
          </a:p>
          <a:p>
            <a:r>
              <a:rPr lang="en-US" dirty="0"/>
              <a:t>It is the </a:t>
            </a:r>
            <a:r>
              <a:rPr lang="en-US" dirty="0">
                <a:solidFill>
                  <a:srgbClr val="C00000"/>
                </a:solidFill>
              </a:rPr>
              <a:t>on-demand availability </a:t>
            </a:r>
            <a:r>
              <a:rPr lang="en-US" dirty="0"/>
              <a:t>of computer services like servers, data storage, networking, databases, etc. </a:t>
            </a:r>
          </a:p>
          <a:p>
            <a:r>
              <a:rPr lang="en-US" dirty="0"/>
              <a:t>The term cloud refers to a </a:t>
            </a:r>
            <a:r>
              <a:rPr lang="en-US" dirty="0">
                <a:solidFill>
                  <a:srgbClr val="C00000"/>
                </a:solidFill>
              </a:rPr>
              <a:t>network</a:t>
            </a:r>
            <a:r>
              <a:rPr lang="en-US" dirty="0"/>
              <a:t> or the </a:t>
            </a:r>
            <a:r>
              <a:rPr lang="en-US" dirty="0">
                <a:solidFill>
                  <a:srgbClr val="C00000"/>
                </a:solidFill>
              </a:rPr>
              <a:t>internet</a:t>
            </a:r>
            <a:r>
              <a:rPr lang="en-US" dirty="0"/>
              <a:t>. </a:t>
            </a:r>
          </a:p>
          <a:p>
            <a:r>
              <a:rPr lang="en-US" dirty="0"/>
              <a:t>It is a technology that uses </a:t>
            </a:r>
            <a:r>
              <a:rPr lang="en-US" dirty="0">
                <a:solidFill>
                  <a:srgbClr val="C00000"/>
                </a:solidFill>
              </a:rPr>
              <a:t>remote servers </a:t>
            </a:r>
            <a:r>
              <a:rPr lang="en-US" dirty="0"/>
              <a:t>on the internet to store, manage, and access data online rather than local drives. </a:t>
            </a:r>
          </a:p>
          <a:p>
            <a:r>
              <a:rPr lang="en-US" dirty="0"/>
              <a:t>The data can be anything such as files, images, documents, audio, video, and more.</a:t>
            </a:r>
          </a:p>
        </p:txBody>
      </p:sp>
      <p:cxnSp>
        <p:nvCxnSpPr>
          <p:cNvPr id="5" name="Straight Connector 4">
            <a:extLst>
              <a:ext uri="{FF2B5EF4-FFF2-40B4-BE49-F238E27FC236}">
                <a16:creationId xmlns:a16="http://schemas.microsoft.com/office/drawing/2014/main" id="{E9C8555C-58B2-A2FA-70D4-231605EC8AA0}"/>
              </a:ext>
            </a:extLst>
          </p:cNvPr>
          <p:cNvCxnSpPr/>
          <p:nvPr/>
        </p:nvCxnSpPr>
        <p:spPr>
          <a:xfrm>
            <a:off x="7379750" y="863600"/>
            <a:ext cx="0" cy="5591175"/>
          </a:xfrm>
          <a:prstGeom prst="line">
            <a:avLst/>
          </a:prstGeom>
        </p:spPr>
        <p:style>
          <a:lnRef idx="2">
            <a:schemeClr val="accent6"/>
          </a:lnRef>
          <a:fillRef idx="0">
            <a:schemeClr val="accent6"/>
          </a:fillRef>
          <a:effectRef idx="1">
            <a:schemeClr val="accent6"/>
          </a:effectRef>
          <a:fontRef idx="minor">
            <a:schemeClr val="tx1"/>
          </a:fontRef>
        </p:style>
      </p:cxnSp>
      <p:pic>
        <p:nvPicPr>
          <p:cNvPr id="2052" name="Picture 4" descr=" Cloud Computing for Beginners">
            <a:extLst>
              <a:ext uri="{FF2B5EF4-FFF2-40B4-BE49-F238E27FC236}">
                <a16:creationId xmlns:a16="http://schemas.microsoft.com/office/drawing/2014/main" id="{12E6C310-80C1-D064-7DB4-13C992EB9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815" y="1111172"/>
            <a:ext cx="4726178" cy="455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17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Types of Cloud</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a:xfrm>
            <a:off x="131178" y="4894733"/>
            <a:ext cx="11929641" cy="1440945"/>
          </a:xfrm>
        </p:spPr>
        <p:txBody>
          <a:bodyPr/>
          <a:lstStyle/>
          <a:p>
            <a:r>
              <a:rPr lang="en-US" dirty="0">
                <a:solidFill>
                  <a:srgbClr val="C00000"/>
                </a:solidFill>
              </a:rPr>
              <a:t>Community cloud </a:t>
            </a:r>
            <a:r>
              <a:rPr lang="en-US" dirty="0"/>
              <a:t>computing refers to a shared cloud computing service environment that is targeted to a limited set of organizations or employees (such as banks or heads of trading firms).</a:t>
            </a:r>
          </a:p>
        </p:txBody>
      </p:sp>
      <p:pic>
        <p:nvPicPr>
          <p:cNvPr id="1030" name="Picture 6" descr="What are the Four Cloud Computing Service Delivery Models in 2023?">
            <a:extLst>
              <a:ext uri="{FF2B5EF4-FFF2-40B4-BE49-F238E27FC236}">
                <a16:creationId xmlns:a16="http://schemas.microsoft.com/office/drawing/2014/main" id="{053B7023-3582-D812-3728-F46A3B02DF2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6286" b="7374"/>
          <a:stretch/>
        </p:blipFill>
        <p:spPr bwMode="auto">
          <a:xfrm>
            <a:off x="1835971" y="711201"/>
            <a:ext cx="8520057" cy="386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6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1107D-7063-ED47-A543-573D57C7697C}"/>
              </a:ext>
            </a:extLst>
          </p:cNvPr>
          <p:cNvSpPr>
            <a:spLocks noGrp="1"/>
          </p:cNvSpPr>
          <p:nvPr>
            <p:ph type="title"/>
          </p:nvPr>
        </p:nvSpPr>
        <p:spPr/>
        <p:txBody>
          <a:bodyPr/>
          <a:lstStyle/>
          <a:p>
            <a:r>
              <a:rPr lang="en-US" dirty="0"/>
              <a:t>Public Cloud</a:t>
            </a:r>
          </a:p>
        </p:txBody>
      </p:sp>
      <p:sp>
        <p:nvSpPr>
          <p:cNvPr id="3" name="Text Placeholder 2">
            <a:extLst>
              <a:ext uri="{FF2B5EF4-FFF2-40B4-BE49-F238E27FC236}">
                <a16:creationId xmlns:a16="http://schemas.microsoft.com/office/drawing/2014/main" id="{35538F09-D024-9AF5-2370-E29CBF78EF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4350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6296-9CDE-4E59-C9CA-BEE0F0849CFC}"/>
              </a:ext>
            </a:extLst>
          </p:cNvPr>
          <p:cNvSpPr>
            <a:spLocks noGrp="1"/>
          </p:cNvSpPr>
          <p:nvPr>
            <p:ph type="title"/>
          </p:nvPr>
        </p:nvSpPr>
        <p:spPr/>
        <p:txBody>
          <a:bodyPr/>
          <a:lstStyle/>
          <a:p>
            <a:r>
              <a:rPr lang="en-US"/>
              <a:t>Public </a:t>
            </a:r>
            <a:r>
              <a:rPr lang="en-US" dirty="0"/>
              <a:t>Cloud</a:t>
            </a:r>
          </a:p>
        </p:txBody>
      </p:sp>
      <p:sp>
        <p:nvSpPr>
          <p:cNvPr id="3" name="Content Placeholder 2">
            <a:extLst>
              <a:ext uri="{FF2B5EF4-FFF2-40B4-BE49-F238E27FC236}">
                <a16:creationId xmlns:a16="http://schemas.microsoft.com/office/drawing/2014/main" id="{DA623FAC-B2A1-443E-5582-138B69C3DB43}"/>
              </a:ext>
            </a:extLst>
          </p:cNvPr>
          <p:cNvSpPr>
            <a:spLocks noGrp="1"/>
          </p:cNvSpPr>
          <p:nvPr>
            <p:ph idx="1"/>
          </p:nvPr>
        </p:nvSpPr>
        <p:spPr/>
        <p:txBody>
          <a:bodyPr/>
          <a:lstStyle/>
          <a:p>
            <a:r>
              <a:rPr lang="en-US" dirty="0"/>
              <a:t>Public cloud is </a:t>
            </a:r>
            <a:r>
              <a:rPr lang="en-US" dirty="0">
                <a:solidFill>
                  <a:srgbClr val="C00000"/>
                </a:solidFill>
              </a:rPr>
              <a:t>open to all </a:t>
            </a:r>
            <a:r>
              <a:rPr lang="en-US" dirty="0"/>
              <a:t>to store and access information via the Internet using the </a:t>
            </a:r>
            <a:r>
              <a:rPr lang="en-US" dirty="0">
                <a:solidFill>
                  <a:srgbClr val="C00000"/>
                </a:solidFill>
              </a:rPr>
              <a:t>pay-per-usage method</a:t>
            </a:r>
            <a:r>
              <a:rPr lang="en-US" dirty="0"/>
              <a:t>.</a:t>
            </a:r>
          </a:p>
          <a:p>
            <a:r>
              <a:rPr lang="en-US" dirty="0"/>
              <a:t>Computing resources are managed and operated by the </a:t>
            </a:r>
            <a:r>
              <a:rPr lang="en-US" dirty="0">
                <a:solidFill>
                  <a:srgbClr val="C00000"/>
                </a:solidFill>
              </a:rPr>
              <a:t>Cloud Service Provider </a:t>
            </a:r>
            <a:r>
              <a:rPr lang="en-US" dirty="0"/>
              <a:t>(CSP).</a:t>
            </a:r>
          </a:p>
          <a:p>
            <a:r>
              <a:rPr lang="en-US" dirty="0">
                <a:solidFill>
                  <a:srgbClr val="C00000"/>
                </a:solidFill>
              </a:rPr>
              <a:t>Example</a:t>
            </a:r>
            <a:r>
              <a:rPr lang="en-US" dirty="0"/>
              <a:t>: Amazon elastic compute cloud (EC2), IBM </a:t>
            </a:r>
            <a:r>
              <a:rPr lang="en-US" dirty="0" err="1"/>
              <a:t>SmartCloud</a:t>
            </a:r>
            <a:r>
              <a:rPr lang="en-US" dirty="0"/>
              <a:t> Enterprise, Microsoft, Google App Engine, Windows Azure Services Platform.</a:t>
            </a:r>
          </a:p>
        </p:txBody>
      </p:sp>
      <p:pic>
        <p:nvPicPr>
          <p:cNvPr id="5122" name="Picture 2" descr="Public Cloud">
            <a:extLst>
              <a:ext uri="{FF2B5EF4-FFF2-40B4-BE49-F238E27FC236}">
                <a16:creationId xmlns:a16="http://schemas.microsoft.com/office/drawing/2014/main" id="{1F97CA8A-EEFA-96A1-A341-C3B276A32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0" y="3429000"/>
            <a:ext cx="4582800" cy="2535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8668EB-B599-D4D7-204F-517E33C5FC58}"/>
              </a:ext>
            </a:extLst>
          </p:cNvPr>
          <p:cNvSpPr>
            <a:spLocks noGrp="1"/>
          </p:cNvSpPr>
          <p:nvPr>
            <p:ph type="title"/>
          </p:nvPr>
        </p:nvSpPr>
        <p:spPr/>
        <p:txBody>
          <a:bodyPr/>
          <a:lstStyle/>
          <a:p>
            <a:r>
              <a:rPr lang="en-US" dirty="0"/>
              <a:t>Public Cloud – Cont.</a:t>
            </a:r>
          </a:p>
        </p:txBody>
      </p:sp>
      <p:sp>
        <p:nvSpPr>
          <p:cNvPr id="5" name="Content Placeholder 4">
            <a:extLst>
              <a:ext uri="{FF2B5EF4-FFF2-40B4-BE49-F238E27FC236}">
                <a16:creationId xmlns:a16="http://schemas.microsoft.com/office/drawing/2014/main" id="{EF4CB342-6D04-C91A-8CE9-A48ECBC474DB}"/>
              </a:ext>
            </a:extLst>
          </p:cNvPr>
          <p:cNvSpPr>
            <a:spLocks noGrp="1"/>
          </p:cNvSpPr>
          <p:nvPr>
            <p:ph idx="1"/>
          </p:nvPr>
        </p:nvSpPr>
        <p:spPr/>
        <p:txBody>
          <a:bodyPr/>
          <a:lstStyle/>
          <a:p>
            <a:r>
              <a:rPr lang="en-US" dirty="0"/>
              <a:t>Advantages of Public Cloud</a:t>
            </a:r>
          </a:p>
          <a:p>
            <a:pPr lvl="1"/>
            <a:r>
              <a:rPr lang="en-US" dirty="0"/>
              <a:t>It is owned at a </a:t>
            </a:r>
            <a:r>
              <a:rPr lang="en-US" dirty="0">
                <a:solidFill>
                  <a:srgbClr val="C00000"/>
                </a:solidFill>
              </a:rPr>
              <a:t>lower cost </a:t>
            </a:r>
            <a:r>
              <a:rPr lang="en-US" dirty="0"/>
              <a:t>than the private and hybrid cloud.</a:t>
            </a:r>
          </a:p>
          <a:p>
            <a:pPr lvl="1"/>
            <a:r>
              <a:rPr lang="en-US" dirty="0"/>
              <a:t>It is </a:t>
            </a:r>
            <a:r>
              <a:rPr lang="en-US" dirty="0">
                <a:solidFill>
                  <a:srgbClr val="C00000"/>
                </a:solidFill>
              </a:rPr>
              <a:t>maintained by the cloud service provider</a:t>
            </a:r>
            <a:r>
              <a:rPr lang="en-US" dirty="0"/>
              <a:t>, so do not need to worry about the maintenance.</a:t>
            </a:r>
          </a:p>
          <a:p>
            <a:pPr lvl="1"/>
            <a:r>
              <a:rPr lang="en-US" dirty="0"/>
              <a:t>It is </a:t>
            </a:r>
            <a:r>
              <a:rPr lang="en-US" dirty="0">
                <a:solidFill>
                  <a:srgbClr val="C00000"/>
                </a:solidFill>
              </a:rPr>
              <a:t>easier</a:t>
            </a:r>
            <a:r>
              <a:rPr lang="en-US" dirty="0"/>
              <a:t> to </a:t>
            </a:r>
            <a:r>
              <a:rPr lang="en-US" dirty="0">
                <a:solidFill>
                  <a:srgbClr val="C00000"/>
                </a:solidFill>
              </a:rPr>
              <a:t>integrate</a:t>
            </a:r>
            <a:r>
              <a:rPr lang="en-US" dirty="0"/>
              <a:t>. Hence it offers a </a:t>
            </a:r>
            <a:r>
              <a:rPr lang="en-US" dirty="0">
                <a:solidFill>
                  <a:srgbClr val="C00000"/>
                </a:solidFill>
              </a:rPr>
              <a:t>better flexibility </a:t>
            </a:r>
            <a:r>
              <a:rPr lang="en-US" dirty="0"/>
              <a:t>approach to consumers.</a:t>
            </a:r>
          </a:p>
          <a:p>
            <a:pPr lvl="1"/>
            <a:r>
              <a:rPr lang="en-US" dirty="0"/>
              <a:t>It is </a:t>
            </a:r>
            <a:r>
              <a:rPr lang="en-US" dirty="0">
                <a:solidFill>
                  <a:srgbClr val="C00000"/>
                </a:solidFill>
              </a:rPr>
              <a:t>location independent </a:t>
            </a:r>
            <a:r>
              <a:rPr lang="en-US" dirty="0"/>
              <a:t>because its services are delivered through the internet.</a:t>
            </a:r>
          </a:p>
          <a:p>
            <a:pPr lvl="1"/>
            <a:r>
              <a:rPr lang="en-US" dirty="0"/>
              <a:t>It is </a:t>
            </a:r>
            <a:r>
              <a:rPr lang="en-US" dirty="0">
                <a:solidFill>
                  <a:srgbClr val="C00000"/>
                </a:solidFill>
              </a:rPr>
              <a:t>highly scalable </a:t>
            </a:r>
            <a:r>
              <a:rPr lang="en-US" dirty="0"/>
              <a:t>as per the requirement of computing resources.</a:t>
            </a:r>
          </a:p>
          <a:p>
            <a:pPr lvl="1"/>
            <a:r>
              <a:rPr lang="en-US" dirty="0"/>
              <a:t>It is </a:t>
            </a:r>
            <a:r>
              <a:rPr lang="en-US" dirty="0">
                <a:solidFill>
                  <a:srgbClr val="C00000"/>
                </a:solidFill>
              </a:rPr>
              <a:t>accessible</a:t>
            </a:r>
            <a:r>
              <a:rPr lang="en-US" dirty="0"/>
              <a:t> by the </a:t>
            </a:r>
            <a:r>
              <a:rPr lang="en-US" dirty="0">
                <a:solidFill>
                  <a:srgbClr val="C00000"/>
                </a:solidFill>
              </a:rPr>
              <a:t>general public</a:t>
            </a:r>
            <a:r>
              <a:rPr lang="en-US" dirty="0"/>
              <a:t>, so there is no limit to the number of users.</a:t>
            </a:r>
          </a:p>
          <a:p>
            <a:r>
              <a:rPr lang="en-US" dirty="0"/>
              <a:t>Disadvantages of Public Cloud</a:t>
            </a:r>
          </a:p>
          <a:p>
            <a:pPr lvl="1"/>
            <a:r>
              <a:rPr lang="en-US" dirty="0"/>
              <a:t>It is </a:t>
            </a:r>
            <a:r>
              <a:rPr lang="en-US" dirty="0">
                <a:solidFill>
                  <a:srgbClr val="C00000"/>
                </a:solidFill>
              </a:rPr>
              <a:t>less secure </a:t>
            </a:r>
            <a:r>
              <a:rPr lang="en-US" dirty="0"/>
              <a:t>because resources are </a:t>
            </a:r>
            <a:r>
              <a:rPr lang="en-US" dirty="0">
                <a:solidFill>
                  <a:srgbClr val="C00000"/>
                </a:solidFill>
              </a:rPr>
              <a:t>shared publicly</a:t>
            </a:r>
            <a:r>
              <a:rPr lang="en-US" dirty="0"/>
              <a:t>.</a:t>
            </a:r>
          </a:p>
          <a:p>
            <a:pPr lvl="1"/>
            <a:r>
              <a:rPr lang="en-US" dirty="0">
                <a:solidFill>
                  <a:srgbClr val="C00000"/>
                </a:solidFill>
              </a:rPr>
              <a:t>Performance</a:t>
            </a:r>
            <a:r>
              <a:rPr lang="en-US" dirty="0"/>
              <a:t> depends upon the </a:t>
            </a:r>
            <a:r>
              <a:rPr lang="en-US" dirty="0">
                <a:solidFill>
                  <a:srgbClr val="C00000"/>
                </a:solidFill>
              </a:rPr>
              <a:t>high-speed internet </a:t>
            </a:r>
            <a:r>
              <a:rPr lang="en-US" dirty="0"/>
              <a:t>network link to the cloud provider.</a:t>
            </a:r>
          </a:p>
          <a:p>
            <a:pPr lvl="1"/>
            <a:r>
              <a:rPr lang="en-US" dirty="0"/>
              <a:t>The Client has </a:t>
            </a:r>
            <a:r>
              <a:rPr lang="en-US" dirty="0">
                <a:solidFill>
                  <a:srgbClr val="C00000"/>
                </a:solidFill>
              </a:rPr>
              <a:t>no control </a:t>
            </a:r>
            <a:r>
              <a:rPr lang="en-US" dirty="0"/>
              <a:t>of data.</a:t>
            </a:r>
          </a:p>
          <a:p>
            <a:endParaRPr lang="en-US" dirty="0"/>
          </a:p>
        </p:txBody>
      </p:sp>
    </p:spTree>
    <p:extLst>
      <p:ext uri="{BB962C8B-B14F-4D97-AF65-F5344CB8AC3E}">
        <p14:creationId xmlns:p14="http://schemas.microsoft.com/office/powerpoint/2010/main" val="119376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EC0C-50FA-E088-034C-D85C95AE4AB9}"/>
              </a:ext>
            </a:extLst>
          </p:cNvPr>
          <p:cNvSpPr>
            <a:spLocks noGrp="1"/>
          </p:cNvSpPr>
          <p:nvPr>
            <p:ph type="title"/>
          </p:nvPr>
        </p:nvSpPr>
        <p:spPr/>
        <p:txBody>
          <a:bodyPr/>
          <a:lstStyle/>
          <a:p>
            <a:r>
              <a:rPr lang="en-US" dirty="0"/>
              <a:t>Private Cloud</a:t>
            </a:r>
          </a:p>
        </p:txBody>
      </p:sp>
      <p:sp>
        <p:nvSpPr>
          <p:cNvPr id="3" name="Text Placeholder 2">
            <a:extLst>
              <a:ext uri="{FF2B5EF4-FFF2-40B4-BE49-F238E27FC236}">
                <a16:creationId xmlns:a16="http://schemas.microsoft.com/office/drawing/2014/main" id="{B7C903B8-DE7D-143E-CCA3-852559CAC2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4844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9FA14D-64C5-E4BE-DBA1-04356B222550}"/>
              </a:ext>
            </a:extLst>
          </p:cNvPr>
          <p:cNvSpPr>
            <a:spLocks noGrp="1"/>
          </p:cNvSpPr>
          <p:nvPr>
            <p:ph type="title"/>
          </p:nvPr>
        </p:nvSpPr>
        <p:spPr/>
        <p:txBody>
          <a:bodyPr/>
          <a:lstStyle/>
          <a:p>
            <a:r>
              <a:rPr lang="en-US" dirty="0"/>
              <a:t>Private Cloud</a:t>
            </a:r>
          </a:p>
        </p:txBody>
      </p:sp>
      <p:sp>
        <p:nvSpPr>
          <p:cNvPr id="5" name="Content Placeholder 4">
            <a:extLst>
              <a:ext uri="{FF2B5EF4-FFF2-40B4-BE49-F238E27FC236}">
                <a16:creationId xmlns:a16="http://schemas.microsoft.com/office/drawing/2014/main" id="{DA8F05F6-C959-071E-BA01-422F0DE2B5F0}"/>
              </a:ext>
            </a:extLst>
          </p:cNvPr>
          <p:cNvSpPr>
            <a:spLocks noGrp="1"/>
          </p:cNvSpPr>
          <p:nvPr>
            <p:ph idx="1"/>
          </p:nvPr>
        </p:nvSpPr>
        <p:spPr/>
        <p:txBody>
          <a:bodyPr/>
          <a:lstStyle/>
          <a:p>
            <a:r>
              <a:rPr lang="en-US" dirty="0"/>
              <a:t>Private cloud is also known as an </a:t>
            </a:r>
            <a:r>
              <a:rPr lang="en-US" dirty="0">
                <a:solidFill>
                  <a:schemeClr val="accent6"/>
                </a:solidFill>
              </a:rPr>
              <a:t>internal cloud or corporate cloud</a:t>
            </a:r>
            <a:r>
              <a:rPr lang="en-US" dirty="0"/>
              <a:t>. </a:t>
            </a:r>
          </a:p>
          <a:p>
            <a:r>
              <a:rPr lang="en-US" dirty="0"/>
              <a:t>It is used by organizations to </a:t>
            </a:r>
            <a:r>
              <a:rPr lang="en-US" dirty="0">
                <a:solidFill>
                  <a:schemeClr val="accent6"/>
                </a:solidFill>
              </a:rPr>
              <a:t>build and manage their own data centers internally </a:t>
            </a:r>
            <a:r>
              <a:rPr lang="en-US" dirty="0"/>
              <a:t>or by the third party. </a:t>
            </a:r>
          </a:p>
          <a:p>
            <a:r>
              <a:rPr lang="en-US" dirty="0"/>
              <a:t>It can be deployed using Opensource tools such as </a:t>
            </a:r>
            <a:r>
              <a:rPr lang="en-US" dirty="0" err="1"/>
              <a:t>Openstack</a:t>
            </a:r>
            <a:r>
              <a:rPr lang="en-US" dirty="0"/>
              <a:t> and Eucalyptus.</a:t>
            </a:r>
          </a:p>
          <a:p>
            <a:r>
              <a:rPr lang="en-US" dirty="0"/>
              <a:t>Based on the location and management, National Institute of Standards and Technology (NIST) divide private cloud into the following two parts:</a:t>
            </a:r>
          </a:p>
          <a:p>
            <a:pPr marL="457200" indent="-457200">
              <a:buFont typeface="+mj-lt"/>
              <a:buAutoNum type="arabicPeriod"/>
            </a:pPr>
            <a:r>
              <a:rPr lang="en-US" dirty="0"/>
              <a:t>On-premise private cloud</a:t>
            </a:r>
          </a:p>
          <a:p>
            <a:pPr marL="457200" indent="-457200">
              <a:buFont typeface="+mj-lt"/>
              <a:buAutoNum type="arabicPeriod"/>
            </a:pPr>
            <a:r>
              <a:rPr lang="en-US" dirty="0"/>
              <a:t>Outsourced private cloud</a:t>
            </a:r>
          </a:p>
        </p:txBody>
      </p:sp>
      <p:pic>
        <p:nvPicPr>
          <p:cNvPr id="1026" name="Picture 2" descr="Private Cloud">
            <a:extLst>
              <a:ext uri="{FF2B5EF4-FFF2-40B4-BE49-F238E27FC236}">
                <a16:creationId xmlns:a16="http://schemas.microsoft.com/office/drawing/2014/main" id="{451A98D2-F74C-B6CC-78D7-7F5EA6C36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676" y="3251858"/>
            <a:ext cx="4297380" cy="343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9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22CCB0-F8F8-9078-1970-A9DD47EF9A95}"/>
              </a:ext>
            </a:extLst>
          </p:cNvPr>
          <p:cNvSpPr>
            <a:spLocks noGrp="1"/>
          </p:cNvSpPr>
          <p:nvPr>
            <p:ph type="title"/>
          </p:nvPr>
        </p:nvSpPr>
        <p:spPr/>
        <p:txBody>
          <a:bodyPr/>
          <a:lstStyle/>
          <a:p>
            <a:r>
              <a:rPr lang="en-US" dirty="0"/>
              <a:t>Private Cloud – Cont.</a:t>
            </a:r>
          </a:p>
        </p:txBody>
      </p:sp>
      <p:sp>
        <p:nvSpPr>
          <p:cNvPr id="5" name="Content Placeholder 4">
            <a:extLst>
              <a:ext uri="{FF2B5EF4-FFF2-40B4-BE49-F238E27FC236}">
                <a16:creationId xmlns:a16="http://schemas.microsoft.com/office/drawing/2014/main" id="{194722B9-1DEF-909D-648D-0701E7F588F4}"/>
              </a:ext>
            </a:extLst>
          </p:cNvPr>
          <p:cNvSpPr>
            <a:spLocks noGrp="1"/>
          </p:cNvSpPr>
          <p:nvPr>
            <p:ph idx="1"/>
          </p:nvPr>
        </p:nvSpPr>
        <p:spPr/>
        <p:txBody>
          <a:bodyPr/>
          <a:lstStyle/>
          <a:p>
            <a:r>
              <a:rPr lang="en-US" dirty="0"/>
              <a:t>Advantages of Private Cloud</a:t>
            </a:r>
          </a:p>
          <a:p>
            <a:pPr lvl="1"/>
            <a:r>
              <a:rPr lang="en-US" dirty="0"/>
              <a:t>It provides a </a:t>
            </a:r>
            <a:r>
              <a:rPr lang="en-US" dirty="0">
                <a:solidFill>
                  <a:srgbClr val="C00000"/>
                </a:solidFill>
              </a:rPr>
              <a:t>high level of security </a:t>
            </a:r>
            <a:r>
              <a:rPr lang="en-US" dirty="0"/>
              <a:t>and </a:t>
            </a:r>
            <a:r>
              <a:rPr lang="en-US" dirty="0">
                <a:solidFill>
                  <a:srgbClr val="C00000"/>
                </a:solidFill>
              </a:rPr>
              <a:t>privacy</a:t>
            </a:r>
            <a:r>
              <a:rPr lang="en-US" dirty="0"/>
              <a:t> to the users.</a:t>
            </a:r>
          </a:p>
          <a:p>
            <a:pPr lvl="1"/>
            <a:r>
              <a:rPr lang="en-US" dirty="0"/>
              <a:t>It offers </a:t>
            </a:r>
            <a:r>
              <a:rPr lang="en-US" dirty="0">
                <a:solidFill>
                  <a:srgbClr val="C00000"/>
                </a:solidFill>
              </a:rPr>
              <a:t>better performance </a:t>
            </a:r>
            <a:r>
              <a:rPr lang="en-US" dirty="0"/>
              <a:t>with improved </a:t>
            </a:r>
            <a:r>
              <a:rPr lang="en-US" dirty="0">
                <a:solidFill>
                  <a:srgbClr val="C00000"/>
                </a:solidFill>
              </a:rPr>
              <a:t>speed</a:t>
            </a:r>
            <a:r>
              <a:rPr lang="en-US" dirty="0"/>
              <a:t> and </a:t>
            </a:r>
            <a:r>
              <a:rPr lang="en-US" dirty="0">
                <a:solidFill>
                  <a:srgbClr val="C00000"/>
                </a:solidFill>
              </a:rPr>
              <a:t>space capacity</a:t>
            </a:r>
            <a:r>
              <a:rPr lang="en-US" dirty="0"/>
              <a:t>.</a:t>
            </a:r>
          </a:p>
          <a:p>
            <a:pPr lvl="1"/>
            <a:r>
              <a:rPr lang="en-US" dirty="0"/>
              <a:t>It allows the IT team to </a:t>
            </a:r>
            <a:r>
              <a:rPr lang="en-US" dirty="0">
                <a:solidFill>
                  <a:srgbClr val="C00000"/>
                </a:solidFill>
              </a:rPr>
              <a:t>quickly allocate </a:t>
            </a:r>
            <a:r>
              <a:rPr lang="en-US" dirty="0"/>
              <a:t>and deliver </a:t>
            </a:r>
            <a:r>
              <a:rPr lang="en-US" dirty="0">
                <a:solidFill>
                  <a:srgbClr val="C00000"/>
                </a:solidFill>
              </a:rPr>
              <a:t>on-demand IT resources</a:t>
            </a:r>
            <a:r>
              <a:rPr lang="en-US" dirty="0"/>
              <a:t>.</a:t>
            </a:r>
          </a:p>
          <a:p>
            <a:pPr lvl="1"/>
            <a:r>
              <a:rPr lang="en-US" dirty="0"/>
              <a:t>The organization has </a:t>
            </a:r>
            <a:r>
              <a:rPr lang="en-US" dirty="0">
                <a:solidFill>
                  <a:srgbClr val="C00000"/>
                </a:solidFill>
              </a:rPr>
              <a:t>full control </a:t>
            </a:r>
            <a:r>
              <a:rPr lang="en-US" dirty="0"/>
              <a:t>over the cloud because it is managed by the organization itself. So, there is </a:t>
            </a:r>
            <a:r>
              <a:rPr lang="en-US" dirty="0">
                <a:solidFill>
                  <a:srgbClr val="C00000"/>
                </a:solidFill>
              </a:rPr>
              <a:t>no need </a:t>
            </a:r>
            <a:r>
              <a:rPr lang="en-US" dirty="0"/>
              <a:t>for the organization to </a:t>
            </a:r>
            <a:r>
              <a:rPr lang="en-US" dirty="0">
                <a:solidFill>
                  <a:srgbClr val="C00000"/>
                </a:solidFill>
              </a:rPr>
              <a:t>depends on anybody</a:t>
            </a:r>
            <a:r>
              <a:rPr lang="en-US" dirty="0"/>
              <a:t>.</a:t>
            </a:r>
          </a:p>
          <a:p>
            <a:pPr lvl="1"/>
            <a:r>
              <a:rPr lang="en-US" dirty="0"/>
              <a:t>It is suitable for organizations that require a separate cloud for </a:t>
            </a:r>
            <a:r>
              <a:rPr lang="en-US" dirty="0">
                <a:solidFill>
                  <a:srgbClr val="C00000"/>
                </a:solidFill>
              </a:rPr>
              <a:t>their personal use </a:t>
            </a:r>
            <a:r>
              <a:rPr lang="en-US" dirty="0"/>
              <a:t>and d</a:t>
            </a:r>
            <a:r>
              <a:rPr lang="en-US" dirty="0">
                <a:solidFill>
                  <a:srgbClr val="C00000"/>
                </a:solidFill>
              </a:rPr>
              <a:t>ata security </a:t>
            </a:r>
            <a:r>
              <a:rPr lang="en-US" dirty="0"/>
              <a:t>is the first priority.</a:t>
            </a:r>
          </a:p>
          <a:p>
            <a:r>
              <a:rPr lang="en-US" dirty="0"/>
              <a:t>Disadvantages of Private Cloud</a:t>
            </a:r>
          </a:p>
          <a:p>
            <a:pPr lvl="1"/>
            <a:r>
              <a:rPr lang="en-US" dirty="0">
                <a:solidFill>
                  <a:srgbClr val="C00000"/>
                </a:solidFill>
              </a:rPr>
              <a:t>Skilled people </a:t>
            </a:r>
            <a:r>
              <a:rPr lang="en-US" dirty="0"/>
              <a:t>are required to </a:t>
            </a:r>
            <a:r>
              <a:rPr lang="en-US" dirty="0">
                <a:solidFill>
                  <a:srgbClr val="C00000"/>
                </a:solidFill>
              </a:rPr>
              <a:t>manage</a:t>
            </a:r>
            <a:r>
              <a:rPr lang="en-US" dirty="0"/>
              <a:t> and </a:t>
            </a:r>
            <a:r>
              <a:rPr lang="en-US" dirty="0">
                <a:solidFill>
                  <a:srgbClr val="C00000"/>
                </a:solidFill>
              </a:rPr>
              <a:t>operate</a:t>
            </a:r>
            <a:r>
              <a:rPr lang="en-US" dirty="0"/>
              <a:t> cloud services.</a:t>
            </a:r>
          </a:p>
          <a:p>
            <a:pPr lvl="1"/>
            <a:r>
              <a:rPr lang="en-US" dirty="0"/>
              <a:t>It is accessible </a:t>
            </a:r>
            <a:r>
              <a:rPr lang="en-US" dirty="0">
                <a:solidFill>
                  <a:srgbClr val="C00000"/>
                </a:solidFill>
              </a:rPr>
              <a:t>within the organization</a:t>
            </a:r>
            <a:r>
              <a:rPr lang="en-US" dirty="0"/>
              <a:t>, so the </a:t>
            </a:r>
            <a:r>
              <a:rPr lang="en-US" dirty="0">
                <a:solidFill>
                  <a:srgbClr val="C00000"/>
                </a:solidFill>
              </a:rPr>
              <a:t>area</a:t>
            </a:r>
            <a:r>
              <a:rPr lang="en-US" dirty="0"/>
              <a:t> of operations is </a:t>
            </a:r>
            <a:r>
              <a:rPr lang="en-US" dirty="0">
                <a:solidFill>
                  <a:srgbClr val="C00000"/>
                </a:solidFill>
              </a:rPr>
              <a:t>limited</a:t>
            </a:r>
            <a:r>
              <a:rPr lang="en-US" dirty="0"/>
              <a:t>.</a:t>
            </a:r>
          </a:p>
        </p:txBody>
      </p:sp>
    </p:spTree>
    <p:extLst>
      <p:ext uri="{BB962C8B-B14F-4D97-AF65-F5344CB8AC3E}">
        <p14:creationId xmlns:p14="http://schemas.microsoft.com/office/powerpoint/2010/main" val="243986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A4C79-3617-DC48-1123-C8536CC0AB74}"/>
              </a:ext>
            </a:extLst>
          </p:cNvPr>
          <p:cNvSpPr>
            <a:spLocks noGrp="1"/>
          </p:cNvSpPr>
          <p:nvPr>
            <p:ph type="title"/>
          </p:nvPr>
        </p:nvSpPr>
        <p:spPr/>
        <p:txBody>
          <a:bodyPr/>
          <a:lstStyle/>
          <a:p>
            <a:r>
              <a:rPr lang="en-US" dirty="0"/>
              <a:t>Hybrid Cloud</a:t>
            </a:r>
          </a:p>
        </p:txBody>
      </p:sp>
      <p:sp>
        <p:nvSpPr>
          <p:cNvPr id="3" name="Text Placeholder 2">
            <a:extLst>
              <a:ext uri="{FF2B5EF4-FFF2-40B4-BE49-F238E27FC236}">
                <a16:creationId xmlns:a16="http://schemas.microsoft.com/office/drawing/2014/main" id="{18B2A806-CC1A-27E4-A547-1F2F5A9558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0139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3576B9-E1CE-F63A-0D85-FB97780C6C00}"/>
              </a:ext>
            </a:extLst>
          </p:cNvPr>
          <p:cNvSpPr>
            <a:spLocks noGrp="1"/>
          </p:cNvSpPr>
          <p:nvPr>
            <p:ph type="title"/>
          </p:nvPr>
        </p:nvSpPr>
        <p:spPr/>
        <p:txBody>
          <a:bodyPr/>
          <a:lstStyle/>
          <a:p>
            <a:r>
              <a:rPr lang="en-US" dirty="0"/>
              <a:t>Hybrid Cloud</a:t>
            </a:r>
          </a:p>
        </p:txBody>
      </p:sp>
      <p:sp>
        <p:nvSpPr>
          <p:cNvPr id="5" name="Content Placeholder 4">
            <a:extLst>
              <a:ext uri="{FF2B5EF4-FFF2-40B4-BE49-F238E27FC236}">
                <a16:creationId xmlns:a16="http://schemas.microsoft.com/office/drawing/2014/main" id="{FCC6536F-987C-4428-4E42-0F7267772A0B}"/>
              </a:ext>
            </a:extLst>
          </p:cNvPr>
          <p:cNvSpPr>
            <a:spLocks noGrp="1"/>
          </p:cNvSpPr>
          <p:nvPr>
            <p:ph idx="1"/>
          </p:nvPr>
        </p:nvSpPr>
        <p:spPr/>
        <p:txBody>
          <a:bodyPr/>
          <a:lstStyle/>
          <a:p>
            <a:r>
              <a:rPr lang="en-US" dirty="0"/>
              <a:t>Hybrid Cloud is a </a:t>
            </a:r>
            <a:r>
              <a:rPr lang="en-US" dirty="0">
                <a:solidFill>
                  <a:srgbClr val="C00000"/>
                </a:solidFill>
              </a:rPr>
              <a:t>combination</a:t>
            </a:r>
            <a:r>
              <a:rPr lang="en-US" dirty="0"/>
              <a:t> of the </a:t>
            </a:r>
            <a:r>
              <a:rPr lang="en-US" dirty="0">
                <a:solidFill>
                  <a:srgbClr val="C00000"/>
                </a:solidFill>
              </a:rPr>
              <a:t>public</a:t>
            </a:r>
            <a:r>
              <a:rPr lang="en-US" dirty="0"/>
              <a:t> cloud and the </a:t>
            </a:r>
            <a:r>
              <a:rPr lang="en-US" dirty="0">
                <a:solidFill>
                  <a:srgbClr val="C00000"/>
                </a:solidFill>
              </a:rPr>
              <a:t>private</a:t>
            </a:r>
            <a:r>
              <a:rPr lang="en-US" dirty="0"/>
              <a:t> cloud. </a:t>
            </a:r>
          </a:p>
          <a:p>
            <a:r>
              <a:rPr lang="en-US" dirty="0"/>
              <a:t>Hybrid Cloud = Public Cloud + Private Cloud</a:t>
            </a:r>
          </a:p>
          <a:p>
            <a:r>
              <a:rPr lang="en-US" dirty="0"/>
              <a:t>It is </a:t>
            </a:r>
            <a:r>
              <a:rPr lang="en-US" dirty="0">
                <a:solidFill>
                  <a:srgbClr val="C00000"/>
                </a:solidFill>
              </a:rPr>
              <a:t>partially secure </a:t>
            </a:r>
            <a:r>
              <a:rPr lang="en-US" dirty="0"/>
              <a:t>because the services which are running on the public cloud can be accessed by anyone. </a:t>
            </a:r>
          </a:p>
          <a:p>
            <a:r>
              <a:rPr lang="en-US" dirty="0"/>
              <a:t>While the services which are running on a private cloud can be accessed only by the organization's users.</a:t>
            </a:r>
          </a:p>
          <a:p>
            <a:endParaRPr lang="en-US" dirty="0"/>
          </a:p>
          <a:p>
            <a:endParaRPr lang="en-US" dirty="0"/>
          </a:p>
          <a:p>
            <a:endParaRPr lang="en-US" dirty="0"/>
          </a:p>
          <a:p>
            <a:endParaRPr lang="en-US" dirty="0"/>
          </a:p>
          <a:p>
            <a:endParaRPr lang="en-US" dirty="0"/>
          </a:p>
          <a:p>
            <a:r>
              <a:rPr lang="en-US" dirty="0">
                <a:solidFill>
                  <a:srgbClr val="C00000"/>
                </a:solidFill>
              </a:rPr>
              <a:t>Example</a:t>
            </a:r>
            <a:r>
              <a:rPr lang="en-US" dirty="0"/>
              <a:t>: Google Application Suite (Gmail, Google Apps, and Google Drive), Office 365 (MS Office on the Web and One Drive), Amazon Web Services.</a:t>
            </a:r>
          </a:p>
        </p:txBody>
      </p:sp>
      <p:pic>
        <p:nvPicPr>
          <p:cNvPr id="2050" name="Picture 2" descr="Hybrid Cloud">
            <a:extLst>
              <a:ext uri="{FF2B5EF4-FFF2-40B4-BE49-F238E27FC236}">
                <a16:creationId xmlns:a16="http://schemas.microsoft.com/office/drawing/2014/main" id="{7C4A2C74-110E-6EC0-8014-AC7C97195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2753" y="3042696"/>
            <a:ext cx="3451113" cy="247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1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E0AB0C-B19D-BEAB-D405-06B192C6B43C}"/>
              </a:ext>
            </a:extLst>
          </p:cNvPr>
          <p:cNvSpPr>
            <a:spLocks noGrp="1"/>
          </p:cNvSpPr>
          <p:nvPr>
            <p:ph type="title"/>
          </p:nvPr>
        </p:nvSpPr>
        <p:spPr/>
        <p:txBody>
          <a:bodyPr/>
          <a:lstStyle/>
          <a:p>
            <a:r>
              <a:rPr lang="en-US" dirty="0"/>
              <a:t>Hybrid Cloud – Cont.</a:t>
            </a:r>
          </a:p>
        </p:txBody>
      </p:sp>
      <p:sp>
        <p:nvSpPr>
          <p:cNvPr id="5" name="Content Placeholder 4">
            <a:extLst>
              <a:ext uri="{FF2B5EF4-FFF2-40B4-BE49-F238E27FC236}">
                <a16:creationId xmlns:a16="http://schemas.microsoft.com/office/drawing/2014/main" id="{F773CDA7-CAEA-26C2-920E-2210FA575674}"/>
              </a:ext>
            </a:extLst>
          </p:cNvPr>
          <p:cNvSpPr>
            <a:spLocks noGrp="1"/>
          </p:cNvSpPr>
          <p:nvPr>
            <p:ph idx="1"/>
          </p:nvPr>
        </p:nvSpPr>
        <p:spPr/>
        <p:txBody>
          <a:bodyPr/>
          <a:lstStyle/>
          <a:p>
            <a:r>
              <a:rPr lang="en-US" dirty="0"/>
              <a:t>Advantages of Hybrid Cloud</a:t>
            </a:r>
          </a:p>
          <a:p>
            <a:pPr lvl="1"/>
            <a:r>
              <a:rPr lang="en-US" dirty="0"/>
              <a:t>It is </a:t>
            </a:r>
            <a:r>
              <a:rPr lang="en-US" dirty="0">
                <a:solidFill>
                  <a:srgbClr val="C00000"/>
                </a:solidFill>
              </a:rPr>
              <a:t>suitable for organizations </a:t>
            </a:r>
            <a:r>
              <a:rPr lang="en-US" dirty="0"/>
              <a:t>that </a:t>
            </a:r>
            <a:r>
              <a:rPr lang="en-US" dirty="0">
                <a:solidFill>
                  <a:srgbClr val="C00000"/>
                </a:solidFill>
              </a:rPr>
              <a:t>require more security </a:t>
            </a:r>
            <a:r>
              <a:rPr lang="en-US" dirty="0"/>
              <a:t>than the public cloud.</a:t>
            </a:r>
          </a:p>
          <a:p>
            <a:pPr lvl="1"/>
            <a:r>
              <a:rPr lang="en-US" dirty="0"/>
              <a:t>It helps you to </a:t>
            </a:r>
            <a:r>
              <a:rPr lang="en-US" dirty="0">
                <a:solidFill>
                  <a:srgbClr val="C00000"/>
                </a:solidFill>
              </a:rPr>
              <a:t>deliver new products </a:t>
            </a:r>
            <a:r>
              <a:rPr lang="en-US" dirty="0"/>
              <a:t>and services more </a:t>
            </a:r>
            <a:r>
              <a:rPr lang="en-US" dirty="0">
                <a:solidFill>
                  <a:srgbClr val="C00000"/>
                </a:solidFill>
              </a:rPr>
              <a:t>quickly</a:t>
            </a:r>
            <a:r>
              <a:rPr lang="en-US" dirty="0"/>
              <a:t>.</a:t>
            </a:r>
          </a:p>
          <a:p>
            <a:pPr lvl="1"/>
            <a:r>
              <a:rPr lang="en-US" dirty="0"/>
              <a:t>It provides an excellent way to </a:t>
            </a:r>
            <a:r>
              <a:rPr lang="en-US" dirty="0">
                <a:solidFill>
                  <a:srgbClr val="C00000"/>
                </a:solidFill>
              </a:rPr>
              <a:t>reduce the risk</a:t>
            </a:r>
            <a:r>
              <a:rPr lang="en-US" dirty="0"/>
              <a:t>.</a:t>
            </a:r>
          </a:p>
          <a:p>
            <a:pPr lvl="1"/>
            <a:r>
              <a:rPr lang="en-US" dirty="0"/>
              <a:t>It offers </a:t>
            </a:r>
            <a:r>
              <a:rPr lang="en-US" dirty="0">
                <a:solidFill>
                  <a:srgbClr val="C00000"/>
                </a:solidFill>
              </a:rPr>
              <a:t>flexible resources </a:t>
            </a:r>
            <a:r>
              <a:rPr lang="en-US" dirty="0"/>
              <a:t>because of the public cloud and </a:t>
            </a:r>
            <a:r>
              <a:rPr lang="en-US" dirty="0">
                <a:solidFill>
                  <a:srgbClr val="C00000"/>
                </a:solidFill>
              </a:rPr>
              <a:t>secure resources </a:t>
            </a:r>
            <a:r>
              <a:rPr lang="en-US" dirty="0"/>
              <a:t>because of the private cloud.</a:t>
            </a:r>
          </a:p>
          <a:p>
            <a:r>
              <a:rPr lang="en-US" dirty="0"/>
              <a:t>Disadvantages of Hybrid Cloud</a:t>
            </a:r>
          </a:p>
          <a:p>
            <a:pPr lvl="1"/>
            <a:r>
              <a:rPr lang="en-US" dirty="0">
                <a:solidFill>
                  <a:srgbClr val="C00000"/>
                </a:solidFill>
              </a:rPr>
              <a:t>Security feature </a:t>
            </a:r>
            <a:r>
              <a:rPr lang="en-US" dirty="0"/>
              <a:t>is not as good as the private cloud.</a:t>
            </a:r>
          </a:p>
          <a:p>
            <a:pPr lvl="1"/>
            <a:r>
              <a:rPr lang="en-US" dirty="0"/>
              <a:t>Managing a hybrid cloud is complex because it is </a:t>
            </a:r>
            <a:r>
              <a:rPr lang="en-US" dirty="0">
                <a:solidFill>
                  <a:srgbClr val="C00000"/>
                </a:solidFill>
              </a:rPr>
              <a:t>difficult to manage </a:t>
            </a:r>
            <a:r>
              <a:rPr lang="en-US" dirty="0"/>
              <a:t>more than one type of </a:t>
            </a:r>
            <a:r>
              <a:rPr lang="en-US" dirty="0">
                <a:solidFill>
                  <a:srgbClr val="C00000"/>
                </a:solidFill>
              </a:rPr>
              <a:t>deployment model</a:t>
            </a:r>
            <a:r>
              <a:rPr lang="en-US" dirty="0"/>
              <a:t>.</a:t>
            </a:r>
          </a:p>
          <a:p>
            <a:pPr lvl="1"/>
            <a:r>
              <a:rPr lang="en-US" dirty="0"/>
              <a:t>The </a:t>
            </a:r>
            <a:r>
              <a:rPr lang="en-US" dirty="0">
                <a:solidFill>
                  <a:srgbClr val="C00000"/>
                </a:solidFill>
              </a:rPr>
              <a:t>reliability</a:t>
            </a:r>
            <a:r>
              <a:rPr lang="en-US" dirty="0"/>
              <a:t> of the services depends on cloud service providers.</a:t>
            </a:r>
          </a:p>
        </p:txBody>
      </p:sp>
    </p:spTree>
    <p:extLst>
      <p:ext uri="{BB962C8B-B14F-4D97-AF65-F5344CB8AC3E}">
        <p14:creationId xmlns:p14="http://schemas.microsoft.com/office/powerpoint/2010/main" val="9097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Cloud Computing?</a:t>
            </a:r>
          </a:p>
        </p:txBody>
      </p:sp>
      <p:sp>
        <p:nvSpPr>
          <p:cNvPr id="3" name="Content Placeholder 2"/>
          <p:cNvSpPr>
            <a:spLocks noGrp="1"/>
          </p:cNvSpPr>
          <p:nvPr>
            <p:ph idx="1"/>
          </p:nvPr>
        </p:nvSpPr>
        <p:spPr/>
        <p:txBody>
          <a:bodyPr/>
          <a:lstStyle/>
          <a:p>
            <a:endParaRPr lang="en-US" sz="2400" dirty="0"/>
          </a:p>
        </p:txBody>
      </p:sp>
      <p:pic>
        <p:nvPicPr>
          <p:cNvPr id="4" name="What is Cloud Computing_ _ Amazon Web Servic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179" y="863443"/>
            <a:ext cx="10119289" cy="56921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4"/>
                </p:tgtEl>
              </p:cMediaNode>
            </p:video>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8894-E2ED-1F49-6886-32F0F9E74A9B}"/>
              </a:ext>
            </a:extLst>
          </p:cNvPr>
          <p:cNvSpPr>
            <a:spLocks noGrp="1"/>
          </p:cNvSpPr>
          <p:nvPr>
            <p:ph type="title"/>
          </p:nvPr>
        </p:nvSpPr>
        <p:spPr/>
        <p:txBody>
          <a:bodyPr/>
          <a:lstStyle/>
          <a:p>
            <a:r>
              <a:rPr lang="en-US" dirty="0"/>
              <a:t>Community Cloud</a:t>
            </a:r>
          </a:p>
        </p:txBody>
      </p:sp>
      <p:sp>
        <p:nvSpPr>
          <p:cNvPr id="3" name="Text Placeholder 2">
            <a:extLst>
              <a:ext uri="{FF2B5EF4-FFF2-40B4-BE49-F238E27FC236}">
                <a16:creationId xmlns:a16="http://schemas.microsoft.com/office/drawing/2014/main" id="{BB0F4F96-190D-A68D-B2B8-DC4C0630B95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8995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F2021-B98B-8490-5A86-7FB4EA75C5CF}"/>
              </a:ext>
            </a:extLst>
          </p:cNvPr>
          <p:cNvSpPr>
            <a:spLocks noGrp="1"/>
          </p:cNvSpPr>
          <p:nvPr>
            <p:ph type="title"/>
          </p:nvPr>
        </p:nvSpPr>
        <p:spPr/>
        <p:txBody>
          <a:bodyPr/>
          <a:lstStyle/>
          <a:p>
            <a:r>
              <a:rPr lang="en-US" dirty="0"/>
              <a:t>Community Cloud</a:t>
            </a:r>
          </a:p>
        </p:txBody>
      </p:sp>
      <p:sp>
        <p:nvSpPr>
          <p:cNvPr id="5" name="Content Placeholder 4">
            <a:extLst>
              <a:ext uri="{FF2B5EF4-FFF2-40B4-BE49-F238E27FC236}">
                <a16:creationId xmlns:a16="http://schemas.microsoft.com/office/drawing/2014/main" id="{3AB0ECA4-BDF9-BD6F-EE10-71708557BB62}"/>
              </a:ext>
            </a:extLst>
          </p:cNvPr>
          <p:cNvSpPr>
            <a:spLocks noGrp="1"/>
          </p:cNvSpPr>
          <p:nvPr>
            <p:ph idx="1"/>
          </p:nvPr>
        </p:nvSpPr>
        <p:spPr/>
        <p:txBody>
          <a:bodyPr/>
          <a:lstStyle/>
          <a:p>
            <a:r>
              <a:rPr lang="en-US" dirty="0"/>
              <a:t>Community cloud allows </a:t>
            </a:r>
            <a:r>
              <a:rPr lang="en-US" dirty="0">
                <a:solidFill>
                  <a:srgbClr val="C00000"/>
                </a:solidFill>
              </a:rPr>
              <a:t>systems and services </a:t>
            </a:r>
            <a:r>
              <a:rPr lang="en-US" dirty="0"/>
              <a:t>to be accessible by a </a:t>
            </a:r>
            <a:r>
              <a:rPr lang="en-US" dirty="0">
                <a:solidFill>
                  <a:srgbClr val="C00000"/>
                </a:solidFill>
              </a:rPr>
              <a:t>group</a:t>
            </a:r>
            <a:r>
              <a:rPr lang="en-US" dirty="0"/>
              <a:t> of several organizations.</a:t>
            </a:r>
          </a:p>
          <a:p>
            <a:r>
              <a:rPr lang="en-US" dirty="0"/>
              <a:t>To share the information </a:t>
            </a:r>
            <a:r>
              <a:rPr lang="en-US" dirty="0">
                <a:solidFill>
                  <a:srgbClr val="C00000"/>
                </a:solidFill>
              </a:rPr>
              <a:t>between the organization </a:t>
            </a:r>
            <a:r>
              <a:rPr lang="en-US" dirty="0"/>
              <a:t>and a </a:t>
            </a:r>
            <a:r>
              <a:rPr lang="en-US" dirty="0">
                <a:solidFill>
                  <a:srgbClr val="C00000"/>
                </a:solidFill>
              </a:rPr>
              <a:t>specific community</a:t>
            </a:r>
            <a:r>
              <a:rPr lang="en-US" dirty="0"/>
              <a:t>. </a:t>
            </a:r>
          </a:p>
          <a:p>
            <a:r>
              <a:rPr lang="en-US" dirty="0"/>
              <a:t>It is </a:t>
            </a:r>
            <a:r>
              <a:rPr lang="en-US" dirty="0">
                <a:solidFill>
                  <a:srgbClr val="C00000"/>
                </a:solidFill>
              </a:rPr>
              <a:t>owned</a:t>
            </a:r>
            <a:r>
              <a:rPr lang="en-US" dirty="0"/>
              <a:t>, </a:t>
            </a:r>
            <a:r>
              <a:rPr lang="en-US" dirty="0">
                <a:solidFill>
                  <a:srgbClr val="C00000"/>
                </a:solidFill>
              </a:rPr>
              <a:t>managed</a:t>
            </a:r>
            <a:r>
              <a:rPr lang="en-US" dirty="0"/>
              <a:t>, and </a:t>
            </a:r>
            <a:r>
              <a:rPr lang="en-US" dirty="0">
                <a:solidFill>
                  <a:srgbClr val="C00000"/>
                </a:solidFill>
              </a:rPr>
              <a:t>operated</a:t>
            </a:r>
            <a:r>
              <a:rPr lang="en-US" dirty="0"/>
              <a:t> by one or more organizations in the community, a </a:t>
            </a:r>
            <a:r>
              <a:rPr lang="en-US" dirty="0">
                <a:solidFill>
                  <a:srgbClr val="C00000"/>
                </a:solidFill>
              </a:rPr>
              <a:t>third party</a:t>
            </a:r>
            <a:r>
              <a:rPr lang="en-US" dirty="0"/>
              <a:t>, or a combination of them.</a:t>
            </a: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r>
              <a:rPr lang="en-US" dirty="0">
                <a:solidFill>
                  <a:srgbClr val="C00000"/>
                </a:solidFill>
              </a:rPr>
              <a:t>Example</a:t>
            </a:r>
            <a:r>
              <a:rPr lang="en-US" dirty="0"/>
              <a:t>: Health Care community cloud</a:t>
            </a:r>
          </a:p>
        </p:txBody>
      </p:sp>
      <p:pic>
        <p:nvPicPr>
          <p:cNvPr id="3074" name="Picture 2" descr="Community Cloud">
            <a:extLst>
              <a:ext uri="{FF2B5EF4-FFF2-40B4-BE49-F238E27FC236}">
                <a16:creationId xmlns:a16="http://schemas.microsoft.com/office/drawing/2014/main" id="{AB0F6F48-CFC0-D77C-CA08-358A15926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545" y="2772784"/>
            <a:ext cx="4193389" cy="281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9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33BC8-15E4-4630-41A5-64D413254911}"/>
              </a:ext>
            </a:extLst>
          </p:cNvPr>
          <p:cNvSpPr>
            <a:spLocks noGrp="1"/>
          </p:cNvSpPr>
          <p:nvPr>
            <p:ph type="title"/>
          </p:nvPr>
        </p:nvSpPr>
        <p:spPr/>
        <p:txBody>
          <a:bodyPr/>
          <a:lstStyle/>
          <a:p>
            <a:r>
              <a:rPr lang="en-US" dirty="0"/>
              <a:t>Community Cloud – Cont.</a:t>
            </a:r>
          </a:p>
        </p:txBody>
      </p:sp>
      <p:sp>
        <p:nvSpPr>
          <p:cNvPr id="5" name="Content Placeholder 4">
            <a:extLst>
              <a:ext uri="{FF2B5EF4-FFF2-40B4-BE49-F238E27FC236}">
                <a16:creationId xmlns:a16="http://schemas.microsoft.com/office/drawing/2014/main" id="{F4951B2A-F9B1-01B7-FCB7-0A584E4F7EBE}"/>
              </a:ext>
            </a:extLst>
          </p:cNvPr>
          <p:cNvSpPr>
            <a:spLocks noGrp="1"/>
          </p:cNvSpPr>
          <p:nvPr>
            <p:ph idx="1"/>
          </p:nvPr>
        </p:nvSpPr>
        <p:spPr/>
        <p:txBody>
          <a:bodyPr/>
          <a:lstStyle/>
          <a:p>
            <a:r>
              <a:rPr lang="en-US" dirty="0"/>
              <a:t>Advantages of Community Cloud</a:t>
            </a:r>
          </a:p>
          <a:p>
            <a:pPr lvl="1"/>
            <a:r>
              <a:rPr lang="en-US" dirty="0"/>
              <a:t>It is </a:t>
            </a:r>
            <a:r>
              <a:rPr lang="en-US" dirty="0">
                <a:solidFill>
                  <a:srgbClr val="C00000"/>
                </a:solidFill>
              </a:rPr>
              <a:t>cost-effective</a:t>
            </a:r>
            <a:r>
              <a:rPr lang="en-US" dirty="0"/>
              <a:t> because the whole cloud is being </a:t>
            </a:r>
            <a:r>
              <a:rPr lang="en-US" dirty="0">
                <a:solidFill>
                  <a:srgbClr val="C00000"/>
                </a:solidFill>
              </a:rPr>
              <a:t>shared</a:t>
            </a:r>
            <a:r>
              <a:rPr lang="en-US" dirty="0"/>
              <a:t> by several organizations or communities.</a:t>
            </a:r>
          </a:p>
          <a:p>
            <a:pPr lvl="1"/>
            <a:r>
              <a:rPr lang="en-US" dirty="0"/>
              <a:t>It is suitable for organizations that want to have a </a:t>
            </a:r>
            <a:r>
              <a:rPr lang="en-US" dirty="0">
                <a:solidFill>
                  <a:srgbClr val="C00000"/>
                </a:solidFill>
              </a:rPr>
              <a:t>collaborative cloud </a:t>
            </a:r>
            <a:r>
              <a:rPr lang="en-US" dirty="0"/>
              <a:t>with more security features than the public cloud.</a:t>
            </a:r>
          </a:p>
          <a:p>
            <a:pPr lvl="1"/>
            <a:r>
              <a:rPr lang="en-US" dirty="0"/>
              <a:t>It provides </a:t>
            </a:r>
            <a:r>
              <a:rPr lang="en-US" dirty="0">
                <a:solidFill>
                  <a:srgbClr val="C00000"/>
                </a:solidFill>
              </a:rPr>
              <a:t>better security </a:t>
            </a:r>
            <a:r>
              <a:rPr lang="en-US" dirty="0"/>
              <a:t>than the </a:t>
            </a:r>
            <a:r>
              <a:rPr lang="en-US" dirty="0">
                <a:solidFill>
                  <a:srgbClr val="C00000"/>
                </a:solidFill>
              </a:rPr>
              <a:t>public</a:t>
            </a:r>
            <a:r>
              <a:rPr lang="en-US" dirty="0"/>
              <a:t> cloud.</a:t>
            </a:r>
          </a:p>
          <a:p>
            <a:pPr lvl="1"/>
            <a:r>
              <a:rPr lang="en-US" dirty="0"/>
              <a:t>It provides </a:t>
            </a:r>
            <a:r>
              <a:rPr lang="en-US" dirty="0">
                <a:solidFill>
                  <a:srgbClr val="C00000"/>
                </a:solidFill>
              </a:rPr>
              <a:t>collaborative</a:t>
            </a:r>
            <a:r>
              <a:rPr lang="en-US" dirty="0"/>
              <a:t> and </a:t>
            </a:r>
            <a:r>
              <a:rPr lang="en-US" dirty="0">
                <a:solidFill>
                  <a:srgbClr val="C00000"/>
                </a:solidFill>
              </a:rPr>
              <a:t>distributive</a:t>
            </a:r>
            <a:r>
              <a:rPr lang="en-US" dirty="0"/>
              <a:t> environment.</a:t>
            </a:r>
          </a:p>
          <a:p>
            <a:pPr lvl="1"/>
            <a:r>
              <a:rPr lang="en-US" dirty="0"/>
              <a:t>It allows us </a:t>
            </a:r>
            <a:r>
              <a:rPr lang="en-US" dirty="0">
                <a:solidFill>
                  <a:srgbClr val="C00000"/>
                </a:solidFill>
              </a:rPr>
              <a:t>to share </a:t>
            </a:r>
            <a:r>
              <a:rPr lang="en-US" dirty="0"/>
              <a:t>cloud resources, infrastructure, and other capabilities among various organizations.</a:t>
            </a:r>
          </a:p>
          <a:p>
            <a:r>
              <a:rPr lang="en-US" dirty="0"/>
              <a:t>Disadvantages of Community Cloud</a:t>
            </a:r>
          </a:p>
          <a:p>
            <a:pPr lvl="1"/>
            <a:r>
              <a:rPr lang="en-US" dirty="0"/>
              <a:t>It is not a good choice for every organization.</a:t>
            </a:r>
          </a:p>
          <a:p>
            <a:pPr lvl="1"/>
            <a:r>
              <a:rPr lang="en-US" dirty="0"/>
              <a:t>Security features are not as good as the private cloud.</a:t>
            </a:r>
          </a:p>
          <a:p>
            <a:pPr lvl="1"/>
            <a:r>
              <a:rPr lang="en-US" dirty="0"/>
              <a:t>It is not suitable if there is no collaboration.</a:t>
            </a:r>
          </a:p>
          <a:p>
            <a:pPr lvl="1"/>
            <a:r>
              <a:rPr lang="en-US" dirty="0"/>
              <a:t>The </a:t>
            </a:r>
            <a:r>
              <a:rPr lang="en-US" dirty="0">
                <a:solidFill>
                  <a:srgbClr val="C00000"/>
                </a:solidFill>
              </a:rPr>
              <a:t>fixed</a:t>
            </a:r>
            <a:r>
              <a:rPr lang="en-US" dirty="0"/>
              <a:t> amount of </a:t>
            </a:r>
            <a:r>
              <a:rPr lang="en-US" dirty="0">
                <a:solidFill>
                  <a:srgbClr val="C00000"/>
                </a:solidFill>
              </a:rPr>
              <a:t>data storage </a:t>
            </a:r>
            <a:r>
              <a:rPr lang="en-US" dirty="0"/>
              <a:t>and </a:t>
            </a:r>
            <a:r>
              <a:rPr lang="en-US" dirty="0">
                <a:solidFill>
                  <a:srgbClr val="C00000"/>
                </a:solidFill>
              </a:rPr>
              <a:t>bandwidth</a:t>
            </a:r>
            <a:r>
              <a:rPr lang="en-US" dirty="0"/>
              <a:t> is </a:t>
            </a:r>
            <a:r>
              <a:rPr lang="en-US" dirty="0">
                <a:solidFill>
                  <a:srgbClr val="C00000"/>
                </a:solidFill>
              </a:rPr>
              <a:t>shared</a:t>
            </a:r>
            <a:r>
              <a:rPr lang="en-US" dirty="0"/>
              <a:t> among all community members.</a:t>
            </a:r>
          </a:p>
        </p:txBody>
      </p:sp>
    </p:spTree>
    <p:extLst>
      <p:ext uri="{BB962C8B-B14F-4D97-AF65-F5344CB8AC3E}">
        <p14:creationId xmlns:p14="http://schemas.microsoft.com/office/powerpoint/2010/main" val="121697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1D2219-C88F-1C83-7479-965CBF95E136}"/>
              </a:ext>
            </a:extLst>
          </p:cNvPr>
          <p:cNvSpPr>
            <a:spLocks noGrp="1"/>
          </p:cNvSpPr>
          <p:nvPr>
            <p:ph type="title"/>
          </p:nvPr>
        </p:nvSpPr>
        <p:spPr/>
        <p:txBody>
          <a:bodyPr>
            <a:noAutofit/>
          </a:bodyPr>
          <a:lstStyle/>
          <a:p>
            <a:r>
              <a:rPr lang="en-US" sz="2800" dirty="0"/>
              <a:t>Public Cloud Vs. Private Cloud Vs. Hybrid Cloud Vs. Community Cloud</a:t>
            </a:r>
          </a:p>
        </p:txBody>
      </p:sp>
      <p:graphicFrame>
        <p:nvGraphicFramePr>
          <p:cNvPr id="11" name="Content Placeholder 10">
            <a:extLst>
              <a:ext uri="{FF2B5EF4-FFF2-40B4-BE49-F238E27FC236}">
                <a16:creationId xmlns:a16="http://schemas.microsoft.com/office/drawing/2014/main" id="{CB8A25A9-AB79-3FB0-8DB9-7E52D77767AB}"/>
              </a:ext>
            </a:extLst>
          </p:cNvPr>
          <p:cNvGraphicFramePr>
            <a:graphicFrameLocks noGrp="1"/>
          </p:cNvGraphicFramePr>
          <p:nvPr>
            <p:ph idx="1"/>
            <p:extLst>
              <p:ext uri="{D42A27DB-BD31-4B8C-83A1-F6EECF244321}">
                <p14:modId xmlns:p14="http://schemas.microsoft.com/office/powerpoint/2010/main" val="1547383904"/>
              </p:ext>
            </p:extLst>
          </p:nvPr>
        </p:nvGraphicFramePr>
        <p:xfrm>
          <a:off x="120970" y="973855"/>
          <a:ext cx="11950059" cy="3689312"/>
        </p:xfrm>
        <a:graphic>
          <a:graphicData uri="http://schemas.openxmlformats.org/drawingml/2006/table">
            <a:tbl>
              <a:tblPr>
                <a:tableStyleId>{E8B1032C-EA38-4F05-BA0D-38AFFFC7BED3}</a:tableStyleId>
              </a:tblPr>
              <a:tblGrid>
                <a:gridCol w="1617663">
                  <a:extLst>
                    <a:ext uri="{9D8B030D-6E8A-4147-A177-3AD203B41FA5}">
                      <a16:colId xmlns:a16="http://schemas.microsoft.com/office/drawing/2014/main" val="184455530"/>
                    </a:ext>
                  </a:extLst>
                </a:gridCol>
                <a:gridCol w="2583099">
                  <a:extLst>
                    <a:ext uri="{9D8B030D-6E8A-4147-A177-3AD203B41FA5}">
                      <a16:colId xmlns:a16="http://schemas.microsoft.com/office/drawing/2014/main" val="1677512975"/>
                    </a:ext>
                  </a:extLst>
                </a:gridCol>
                <a:gridCol w="2583099">
                  <a:extLst>
                    <a:ext uri="{9D8B030D-6E8A-4147-A177-3AD203B41FA5}">
                      <a16:colId xmlns:a16="http://schemas.microsoft.com/office/drawing/2014/main" val="477458638"/>
                    </a:ext>
                  </a:extLst>
                </a:gridCol>
                <a:gridCol w="2583099">
                  <a:extLst>
                    <a:ext uri="{9D8B030D-6E8A-4147-A177-3AD203B41FA5}">
                      <a16:colId xmlns:a16="http://schemas.microsoft.com/office/drawing/2014/main" val="405200016"/>
                    </a:ext>
                  </a:extLst>
                </a:gridCol>
                <a:gridCol w="2583099">
                  <a:extLst>
                    <a:ext uri="{9D8B030D-6E8A-4147-A177-3AD203B41FA5}">
                      <a16:colId xmlns:a16="http://schemas.microsoft.com/office/drawing/2014/main" val="1581918320"/>
                    </a:ext>
                  </a:extLst>
                </a:gridCol>
              </a:tblGrid>
              <a:tr h="582229">
                <a:tc>
                  <a:txBody>
                    <a:bodyPr/>
                    <a:lstStyle/>
                    <a:p>
                      <a:pPr algn="ctr" fontAlgn="t"/>
                      <a:r>
                        <a:rPr lang="en-IN" sz="2200" b="1" dirty="0">
                          <a:solidFill>
                            <a:srgbClr val="000000"/>
                          </a:solidFill>
                          <a:effectLst/>
                        </a:rPr>
                        <a:t>Parameter</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tc>
                  <a:txBody>
                    <a:bodyPr/>
                    <a:lstStyle/>
                    <a:p>
                      <a:pPr algn="ctr" fontAlgn="t"/>
                      <a:r>
                        <a:rPr lang="en-IN" sz="2200" b="1" dirty="0">
                          <a:solidFill>
                            <a:srgbClr val="000000"/>
                          </a:solidFill>
                          <a:effectLst/>
                        </a:rPr>
                        <a:t>Public Cloud</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tc>
                  <a:txBody>
                    <a:bodyPr/>
                    <a:lstStyle/>
                    <a:p>
                      <a:pPr algn="ctr" fontAlgn="t"/>
                      <a:r>
                        <a:rPr lang="en-IN" sz="2200" b="1" dirty="0">
                          <a:solidFill>
                            <a:srgbClr val="000000"/>
                          </a:solidFill>
                          <a:effectLst/>
                        </a:rPr>
                        <a:t>Private Cloud</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tc>
                  <a:txBody>
                    <a:bodyPr/>
                    <a:lstStyle/>
                    <a:p>
                      <a:pPr algn="ctr" fontAlgn="t"/>
                      <a:r>
                        <a:rPr lang="en-IN" sz="2200" b="1" dirty="0">
                          <a:solidFill>
                            <a:srgbClr val="000000"/>
                          </a:solidFill>
                          <a:effectLst/>
                        </a:rPr>
                        <a:t>Hybrid Cloud</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tc>
                  <a:txBody>
                    <a:bodyPr/>
                    <a:lstStyle/>
                    <a:p>
                      <a:pPr algn="ctr" fontAlgn="t"/>
                      <a:r>
                        <a:rPr lang="en-IN" sz="2200" b="1" dirty="0">
                          <a:solidFill>
                            <a:srgbClr val="000000"/>
                          </a:solidFill>
                          <a:effectLst/>
                        </a:rPr>
                        <a:t>Community Cloud</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extLst>
                  <a:ext uri="{0D108BD9-81ED-4DB2-BD59-A6C34878D82A}">
                    <a16:rowId xmlns:a16="http://schemas.microsoft.com/office/drawing/2014/main" val="438146907"/>
                  </a:ext>
                </a:extLst>
              </a:tr>
              <a:tr h="860999">
                <a:tc>
                  <a:txBody>
                    <a:bodyPr/>
                    <a:lstStyle/>
                    <a:p>
                      <a:pPr algn="ctr" fontAlgn="t"/>
                      <a:r>
                        <a:rPr lang="en-IN" sz="2200" b="1" dirty="0">
                          <a:solidFill>
                            <a:srgbClr val="333333"/>
                          </a:solidFill>
                          <a:effectLst/>
                        </a:rPr>
                        <a:t>Host</a:t>
                      </a:r>
                      <a:endParaRPr lang="en-IN" sz="2200" b="1" dirty="0">
                        <a:solidFill>
                          <a:srgbClr val="333333"/>
                        </a:solidFill>
                        <a:effectLst/>
                        <a:latin typeface="+mn-lt"/>
                      </a:endParaRPr>
                    </a:p>
                  </a:txBody>
                  <a:tcPr marL="76200" marR="76200" marT="76200" marB="76200">
                    <a:solidFill>
                      <a:schemeClr val="accent6">
                        <a:lumMod val="20000"/>
                        <a:lumOff val="80000"/>
                      </a:schemeClr>
                    </a:solidFill>
                  </a:tcPr>
                </a:tc>
                <a:tc>
                  <a:txBody>
                    <a:bodyPr/>
                    <a:lstStyle/>
                    <a:p>
                      <a:pPr algn="ctr" fontAlgn="t"/>
                      <a:r>
                        <a:rPr lang="en-IN" sz="2200" dirty="0">
                          <a:solidFill>
                            <a:srgbClr val="333333"/>
                          </a:solidFill>
                          <a:effectLst/>
                        </a:rPr>
                        <a:t>Service provider</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Enterprise </a:t>
                      </a:r>
                    </a:p>
                    <a:p>
                      <a:pPr algn="ctr" fontAlgn="t"/>
                      <a:r>
                        <a:rPr lang="en-IN" sz="2200" dirty="0">
                          <a:solidFill>
                            <a:srgbClr val="333333"/>
                          </a:solidFill>
                          <a:effectLst/>
                        </a:rPr>
                        <a:t>(Third party)</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Enterprise </a:t>
                      </a:r>
                    </a:p>
                    <a:p>
                      <a:pPr algn="ctr" fontAlgn="t"/>
                      <a:r>
                        <a:rPr lang="en-IN" sz="2200" dirty="0">
                          <a:solidFill>
                            <a:srgbClr val="333333"/>
                          </a:solidFill>
                          <a:effectLst/>
                        </a:rPr>
                        <a:t>(Third party)</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Community </a:t>
                      </a:r>
                    </a:p>
                    <a:p>
                      <a:pPr algn="ctr" fontAlgn="t"/>
                      <a:r>
                        <a:rPr lang="en-IN" sz="2200" dirty="0">
                          <a:solidFill>
                            <a:srgbClr val="333333"/>
                          </a:solidFill>
                          <a:effectLst/>
                        </a:rPr>
                        <a:t>(Third party)</a:t>
                      </a:r>
                      <a:endParaRPr lang="en-IN" sz="2200" dirty="0">
                        <a:solidFill>
                          <a:srgbClr val="333333"/>
                        </a:solidFill>
                        <a:effectLst/>
                        <a:latin typeface="+mn-lt"/>
                      </a:endParaRPr>
                    </a:p>
                  </a:txBody>
                  <a:tcPr marL="76200" marR="76200" marT="76200" marB="76200"/>
                </a:tc>
                <a:extLst>
                  <a:ext uri="{0D108BD9-81ED-4DB2-BD59-A6C34878D82A}">
                    <a16:rowId xmlns:a16="http://schemas.microsoft.com/office/drawing/2014/main" val="4164901130"/>
                  </a:ext>
                </a:extLst>
              </a:tr>
              <a:tr h="860999">
                <a:tc>
                  <a:txBody>
                    <a:bodyPr/>
                    <a:lstStyle/>
                    <a:p>
                      <a:pPr algn="ctr" fontAlgn="t"/>
                      <a:r>
                        <a:rPr lang="en-IN" sz="2200" b="1" dirty="0">
                          <a:solidFill>
                            <a:srgbClr val="333333"/>
                          </a:solidFill>
                          <a:effectLst/>
                        </a:rPr>
                        <a:t>Users</a:t>
                      </a:r>
                      <a:endParaRPr lang="en-IN" sz="2200" b="1" dirty="0">
                        <a:solidFill>
                          <a:srgbClr val="333333"/>
                        </a:solidFill>
                        <a:effectLst/>
                        <a:latin typeface="+mn-lt"/>
                      </a:endParaRPr>
                    </a:p>
                  </a:txBody>
                  <a:tcPr marL="76200" marR="76200" marT="76200" marB="76200">
                    <a:solidFill>
                      <a:schemeClr val="accent6">
                        <a:lumMod val="20000"/>
                        <a:lumOff val="80000"/>
                      </a:schemeClr>
                    </a:solidFill>
                  </a:tcPr>
                </a:tc>
                <a:tc>
                  <a:txBody>
                    <a:bodyPr/>
                    <a:lstStyle/>
                    <a:p>
                      <a:pPr algn="ctr" fontAlgn="t"/>
                      <a:r>
                        <a:rPr lang="en-IN" sz="2200" dirty="0">
                          <a:solidFill>
                            <a:srgbClr val="333333"/>
                          </a:solidFill>
                          <a:effectLst/>
                        </a:rPr>
                        <a:t>General public</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Selected users</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Selected users</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Community members</a:t>
                      </a:r>
                      <a:endParaRPr lang="en-IN" sz="2200" dirty="0">
                        <a:solidFill>
                          <a:srgbClr val="333333"/>
                        </a:solidFill>
                        <a:effectLst/>
                        <a:latin typeface="+mn-lt"/>
                      </a:endParaRPr>
                    </a:p>
                  </a:txBody>
                  <a:tcPr marL="76200" marR="76200" marT="76200" marB="76200"/>
                </a:tc>
                <a:extLst>
                  <a:ext uri="{0D108BD9-81ED-4DB2-BD59-A6C34878D82A}">
                    <a16:rowId xmlns:a16="http://schemas.microsoft.com/office/drawing/2014/main" val="336197910"/>
                  </a:ext>
                </a:extLst>
              </a:tr>
              <a:tr h="524086">
                <a:tc>
                  <a:txBody>
                    <a:bodyPr/>
                    <a:lstStyle/>
                    <a:p>
                      <a:pPr algn="ctr" fontAlgn="t"/>
                      <a:r>
                        <a:rPr lang="en-IN" sz="2200" b="1" dirty="0">
                          <a:solidFill>
                            <a:srgbClr val="333333"/>
                          </a:solidFill>
                          <a:effectLst/>
                        </a:rPr>
                        <a:t>Access</a:t>
                      </a:r>
                      <a:endParaRPr lang="en-IN" sz="2200" b="1" dirty="0">
                        <a:solidFill>
                          <a:srgbClr val="333333"/>
                        </a:solidFill>
                        <a:effectLst/>
                        <a:latin typeface="+mn-lt"/>
                      </a:endParaRPr>
                    </a:p>
                  </a:txBody>
                  <a:tcPr marL="76200" marR="76200" marT="76200" marB="76200">
                    <a:solidFill>
                      <a:schemeClr val="accent6">
                        <a:lumMod val="20000"/>
                        <a:lumOff val="80000"/>
                      </a:schemeClr>
                    </a:solidFill>
                  </a:tcPr>
                </a:tc>
                <a:tc>
                  <a:txBody>
                    <a:bodyPr/>
                    <a:lstStyle/>
                    <a:p>
                      <a:pPr algn="ctr" fontAlgn="t"/>
                      <a:r>
                        <a:rPr lang="en-IN" sz="2200">
                          <a:solidFill>
                            <a:srgbClr val="333333"/>
                          </a:solidFill>
                          <a:effectLst/>
                        </a:rPr>
                        <a:t>Internet</a:t>
                      </a:r>
                      <a:endParaRPr lang="en-IN" sz="2200">
                        <a:solidFill>
                          <a:srgbClr val="333333"/>
                        </a:solidFill>
                        <a:effectLst/>
                        <a:latin typeface="+mn-lt"/>
                      </a:endParaRPr>
                    </a:p>
                  </a:txBody>
                  <a:tcPr marL="76200" marR="76200" marT="76200" marB="76200"/>
                </a:tc>
                <a:tc>
                  <a:txBody>
                    <a:bodyPr/>
                    <a:lstStyle/>
                    <a:p>
                      <a:pPr algn="ctr" fontAlgn="t"/>
                      <a:r>
                        <a:rPr lang="en-IN" sz="2200">
                          <a:solidFill>
                            <a:srgbClr val="333333"/>
                          </a:solidFill>
                          <a:effectLst/>
                        </a:rPr>
                        <a:t>Internet, VPN</a:t>
                      </a:r>
                      <a:endParaRPr lang="en-IN" sz="220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Internet, VPN</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Internet, VPN</a:t>
                      </a:r>
                      <a:endParaRPr lang="en-IN" sz="2200" dirty="0">
                        <a:solidFill>
                          <a:srgbClr val="333333"/>
                        </a:solidFill>
                        <a:effectLst/>
                        <a:latin typeface="+mn-lt"/>
                      </a:endParaRPr>
                    </a:p>
                  </a:txBody>
                  <a:tcPr marL="76200" marR="76200" marT="76200" marB="76200"/>
                </a:tc>
                <a:extLst>
                  <a:ext uri="{0D108BD9-81ED-4DB2-BD59-A6C34878D82A}">
                    <a16:rowId xmlns:a16="http://schemas.microsoft.com/office/drawing/2014/main" val="161728392"/>
                  </a:ext>
                </a:extLst>
              </a:tr>
              <a:tr h="860999">
                <a:tc>
                  <a:txBody>
                    <a:bodyPr/>
                    <a:lstStyle/>
                    <a:p>
                      <a:pPr algn="ctr" fontAlgn="t"/>
                      <a:r>
                        <a:rPr lang="en-IN" sz="2200" b="1" dirty="0">
                          <a:solidFill>
                            <a:srgbClr val="333333"/>
                          </a:solidFill>
                          <a:effectLst/>
                        </a:rPr>
                        <a:t>Owner</a:t>
                      </a:r>
                      <a:endParaRPr lang="en-IN" sz="2200" b="1" dirty="0">
                        <a:solidFill>
                          <a:srgbClr val="333333"/>
                        </a:solidFill>
                        <a:effectLst/>
                        <a:latin typeface="+mn-lt"/>
                      </a:endParaRPr>
                    </a:p>
                  </a:txBody>
                  <a:tcPr marL="76200" marR="76200" marT="76200" marB="76200">
                    <a:solidFill>
                      <a:schemeClr val="accent6">
                        <a:lumMod val="20000"/>
                        <a:lumOff val="80000"/>
                      </a:schemeClr>
                    </a:solidFill>
                  </a:tcPr>
                </a:tc>
                <a:tc>
                  <a:txBody>
                    <a:bodyPr/>
                    <a:lstStyle/>
                    <a:p>
                      <a:pPr algn="ctr" fontAlgn="t"/>
                      <a:r>
                        <a:rPr lang="en-IN" sz="2200">
                          <a:solidFill>
                            <a:srgbClr val="333333"/>
                          </a:solidFill>
                          <a:effectLst/>
                        </a:rPr>
                        <a:t>Service provider</a:t>
                      </a:r>
                      <a:endParaRPr lang="en-IN" sz="2200">
                        <a:solidFill>
                          <a:srgbClr val="333333"/>
                        </a:solidFill>
                        <a:effectLst/>
                        <a:latin typeface="+mn-lt"/>
                      </a:endParaRPr>
                    </a:p>
                  </a:txBody>
                  <a:tcPr marL="76200" marR="76200" marT="76200" marB="76200"/>
                </a:tc>
                <a:tc>
                  <a:txBody>
                    <a:bodyPr/>
                    <a:lstStyle/>
                    <a:p>
                      <a:pPr algn="ctr" fontAlgn="t"/>
                      <a:r>
                        <a:rPr lang="en-IN" sz="2200">
                          <a:solidFill>
                            <a:srgbClr val="333333"/>
                          </a:solidFill>
                          <a:effectLst/>
                        </a:rPr>
                        <a:t>Enterprise</a:t>
                      </a:r>
                      <a:endParaRPr lang="en-IN" sz="2200">
                        <a:solidFill>
                          <a:srgbClr val="333333"/>
                        </a:solidFill>
                        <a:effectLst/>
                        <a:latin typeface="+mn-lt"/>
                      </a:endParaRPr>
                    </a:p>
                  </a:txBody>
                  <a:tcPr marL="76200" marR="76200" marT="76200" marB="76200"/>
                </a:tc>
                <a:tc>
                  <a:txBody>
                    <a:bodyPr/>
                    <a:lstStyle/>
                    <a:p>
                      <a:pPr algn="ctr" fontAlgn="t"/>
                      <a:r>
                        <a:rPr lang="en-IN" sz="2200">
                          <a:solidFill>
                            <a:srgbClr val="333333"/>
                          </a:solidFill>
                          <a:effectLst/>
                        </a:rPr>
                        <a:t>Enterprise</a:t>
                      </a:r>
                      <a:endParaRPr lang="en-IN" sz="220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Community</a:t>
                      </a:r>
                      <a:endParaRPr lang="en-IN" sz="2200" dirty="0">
                        <a:solidFill>
                          <a:srgbClr val="333333"/>
                        </a:solidFill>
                        <a:effectLst/>
                        <a:latin typeface="+mn-lt"/>
                      </a:endParaRPr>
                    </a:p>
                  </a:txBody>
                  <a:tcPr marL="76200" marR="76200" marT="76200" marB="76200"/>
                </a:tc>
                <a:extLst>
                  <a:ext uri="{0D108BD9-81ED-4DB2-BD59-A6C34878D82A}">
                    <a16:rowId xmlns:a16="http://schemas.microsoft.com/office/drawing/2014/main" val="1315721726"/>
                  </a:ext>
                </a:extLst>
              </a:tr>
            </a:tbl>
          </a:graphicData>
        </a:graphic>
      </p:graphicFrame>
    </p:spTree>
    <p:extLst>
      <p:ext uri="{BB962C8B-B14F-4D97-AF65-F5344CB8AC3E}">
        <p14:creationId xmlns:p14="http://schemas.microsoft.com/office/powerpoint/2010/main" val="190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4EBB-07B6-EB8D-D16E-04E4152A1D0B}"/>
              </a:ext>
            </a:extLst>
          </p:cNvPr>
          <p:cNvSpPr>
            <a:spLocks noGrp="1"/>
          </p:cNvSpPr>
          <p:nvPr>
            <p:ph type="title"/>
          </p:nvPr>
        </p:nvSpPr>
        <p:spPr/>
        <p:txBody>
          <a:bodyPr/>
          <a:lstStyle/>
          <a:p>
            <a:r>
              <a:rPr lang="en-US" dirty="0"/>
              <a:t>Cloud Service Models</a:t>
            </a:r>
          </a:p>
        </p:txBody>
      </p:sp>
      <p:sp>
        <p:nvSpPr>
          <p:cNvPr id="3" name="Text Placeholder 2">
            <a:extLst>
              <a:ext uri="{FF2B5EF4-FFF2-40B4-BE49-F238E27FC236}">
                <a16:creationId xmlns:a16="http://schemas.microsoft.com/office/drawing/2014/main" id="{B6A167E6-D9E6-7856-B179-CDB3566808D0}"/>
              </a:ext>
            </a:extLst>
          </p:cNvPr>
          <p:cNvSpPr>
            <a:spLocks noGrp="1"/>
          </p:cNvSpPr>
          <p:nvPr>
            <p:ph type="body" idx="1"/>
          </p:nvPr>
        </p:nvSpPr>
        <p:spPr/>
        <p:txBody>
          <a:bodyPr/>
          <a:lstStyle/>
          <a:p>
            <a:r>
              <a:rPr lang="en-US" dirty="0"/>
              <a:t>IaaS, PaaS, SaaS</a:t>
            </a:r>
          </a:p>
        </p:txBody>
      </p:sp>
    </p:spTree>
    <p:extLst>
      <p:ext uri="{BB962C8B-B14F-4D97-AF65-F5344CB8AC3E}">
        <p14:creationId xmlns:p14="http://schemas.microsoft.com/office/powerpoint/2010/main" val="52056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3F2AB-595F-75BD-F9C1-456850504E40}"/>
              </a:ext>
            </a:extLst>
          </p:cNvPr>
          <p:cNvSpPr>
            <a:spLocks noGrp="1"/>
          </p:cNvSpPr>
          <p:nvPr>
            <p:ph type="title"/>
          </p:nvPr>
        </p:nvSpPr>
        <p:spPr/>
        <p:txBody>
          <a:bodyPr/>
          <a:lstStyle/>
          <a:p>
            <a:r>
              <a:rPr lang="en-US" dirty="0"/>
              <a:t>Cloud Service Models</a:t>
            </a:r>
          </a:p>
        </p:txBody>
      </p:sp>
      <p:sp>
        <p:nvSpPr>
          <p:cNvPr id="5" name="Content Placeholder 4">
            <a:extLst>
              <a:ext uri="{FF2B5EF4-FFF2-40B4-BE49-F238E27FC236}">
                <a16:creationId xmlns:a16="http://schemas.microsoft.com/office/drawing/2014/main" id="{73B31D28-B71C-5923-E93E-E1CC642BBBBD}"/>
              </a:ext>
            </a:extLst>
          </p:cNvPr>
          <p:cNvSpPr>
            <a:spLocks noGrp="1"/>
          </p:cNvSpPr>
          <p:nvPr>
            <p:ph idx="1"/>
          </p:nvPr>
        </p:nvSpPr>
        <p:spPr/>
        <p:txBody>
          <a:bodyPr/>
          <a:lstStyle/>
          <a:p>
            <a:r>
              <a:rPr lang="en-US" dirty="0"/>
              <a:t>There are the following three types of cloud service models:</a:t>
            </a:r>
          </a:p>
          <a:p>
            <a:pPr marL="457200" indent="-457200">
              <a:buFont typeface="+mj-lt"/>
              <a:buAutoNum type="arabicPeriod"/>
            </a:pPr>
            <a:r>
              <a:rPr lang="en-US" dirty="0"/>
              <a:t>Infrastructure as a Service (IaaS)</a:t>
            </a:r>
          </a:p>
          <a:p>
            <a:pPr marL="457200" indent="-457200">
              <a:buFont typeface="+mj-lt"/>
              <a:buAutoNum type="arabicPeriod"/>
            </a:pPr>
            <a:r>
              <a:rPr lang="en-US" dirty="0"/>
              <a:t>Platform as a Service (PaaS)</a:t>
            </a:r>
          </a:p>
          <a:p>
            <a:pPr marL="457200" indent="-457200">
              <a:buFont typeface="+mj-lt"/>
              <a:buAutoNum type="arabicPeriod"/>
            </a:pPr>
            <a:r>
              <a:rPr lang="en-US" dirty="0"/>
              <a:t>Software as a Service (SaaS)</a:t>
            </a:r>
          </a:p>
        </p:txBody>
      </p:sp>
      <p:pic>
        <p:nvPicPr>
          <p:cNvPr id="5124" name="Picture 4" descr="IaaS vs PaaS vs SaaS: Understanding The Types of Cloud Services">
            <a:extLst>
              <a:ext uri="{FF2B5EF4-FFF2-40B4-BE49-F238E27FC236}">
                <a16:creationId xmlns:a16="http://schemas.microsoft.com/office/drawing/2014/main" id="{7535AC0F-825A-65C9-5ADC-D99542296A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85" r="9613"/>
          <a:stretch/>
        </p:blipFill>
        <p:spPr bwMode="auto">
          <a:xfrm>
            <a:off x="5206181" y="1625345"/>
            <a:ext cx="6717556" cy="403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1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C2178-485B-BDB1-3685-22E429F33E92}"/>
              </a:ext>
            </a:extLst>
          </p:cNvPr>
          <p:cNvSpPr>
            <a:spLocks noGrp="1"/>
          </p:cNvSpPr>
          <p:nvPr>
            <p:ph type="title"/>
          </p:nvPr>
        </p:nvSpPr>
        <p:spPr/>
        <p:txBody>
          <a:bodyPr/>
          <a:lstStyle/>
          <a:p>
            <a:r>
              <a:rPr lang="en-US" dirty="0"/>
              <a:t>Infrastructure as a Service (IaaS)</a:t>
            </a:r>
          </a:p>
        </p:txBody>
      </p:sp>
      <p:sp>
        <p:nvSpPr>
          <p:cNvPr id="5" name="Content Placeholder 4">
            <a:extLst>
              <a:ext uri="{FF2B5EF4-FFF2-40B4-BE49-F238E27FC236}">
                <a16:creationId xmlns:a16="http://schemas.microsoft.com/office/drawing/2014/main" id="{9722D0E1-9290-5015-6C01-8CB7B6ECFF07}"/>
              </a:ext>
            </a:extLst>
          </p:cNvPr>
          <p:cNvSpPr>
            <a:spLocks noGrp="1"/>
          </p:cNvSpPr>
          <p:nvPr>
            <p:ph idx="1"/>
          </p:nvPr>
        </p:nvSpPr>
        <p:spPr/>
        <p:txBody>
          <a:bodyPr/>
          <a:lstStyle/>
          <a:p>
            <a:r>
              <a:rPr lang="en-US" dirty="0"/>
              <a:t>IaaS is also known as </a:t>
            </a:r>
            <a:r>
              <a:rPr lang="en-US" dirty="0">
                <a:solidFill>
                  <a:srgbClr val="C00000"/>
                </a:solidFill>
              </a:rPr>
              <a:t>Hardware as a Service </a:t>
            </a:r>
            <a:r>
              <a:rPr lang="en-US" dirty="0"/>
              <a:t>(</a:t>
            </a:r>
            <a:r>
              <a:rPr lang="en-US" dirty="0" err="1"/>
              <a:t>HaaS</a:t>
            </a:r>
            <a:r>
              <a:rPr lang="en-US" dirty="0"/>
              <a:t>). </a:t>
            </a:r>
          </a:p>
          <a:p>
            <a:r>
              <a:rPr lang="en-US" dirty="0"/>
              <a:t>It is a </a:t>
            </a:r>
            <a:r>
              <a:rPr lang="en-US" dirty="0">
                <a:solidFill>
                  <a:srgbClr val="C00000"/>
                </a:solidFill>
              </a:rPr>
              <a:t>computing infrastructure </a:t>
            </a:r>
            <a:r>
              <a:rPr lang="en-US" dirty="0"/>
              <a:t>managed over the internet. </a:t>
            </a:r>
          </a:p>
          <a:p>
            <a:r>
              <a:rPr lang="en-US" dirty="0"/>
              <a:t>The main advantage of using IaaS is that it helps users to avoid the cost and complexity of </a:t>
            </a:r>
            <a:r>
              <a:rPr lang="en-US" dirty="0">
                <a:solidFill>
                  <a:srgbClr val="C00000"/>
                </a:solidFill>
              </a:rPr>
              <a:t>purchasing</a:t>
            </a:r>
            <a:r>
              <a:rPr lang="en-US" dirty="0"/>
              <a:t> and </a:t>
            </a:r>
            <a:r>
              <a:rPr lang="en-US" dirty="0">
                <a:solidFill>
                  <a:srgbClr val="C00000"/>
                </a:solidFill>
              </a:rPr>
              <a:t>managing</a:t>
            </a:r>
            <a:r>
              <a:rPr lang="en-US" dirty="0"/>
              <a:t> the </a:t>
            </a:r>
            <a:r>
              <a:rPr lang="en-US" dirty="0">
                <a:solidFill>
                  <a:srgbClr val="C00000"/>
                </a:solidFill>
              </a:rPr>
              <a:t>physical servers</a:t>
            </a:r>
            <a:r>
              <a:rPr lang="en-US" dirty="0"/>
              <a:t>.</a:t>
            </a:r>
          </a:p>
          <a:p>
            <a:r>
              <a:rPr lang="en-US" dirty="0">
                <a:solidFill>
                  <a:srgbClr val="C00000"/>
                </a:solidFill>
              </a:rPr>
              <a:t>Characteristics of IaaS:</a:t>
            </a:r>
          </a:p>
          <a:p>
            <a:pPr lvl="1"/>
            <a:r>
              <a:rPr lang="en-US" dirty="0"/>
              <a:t>Resources are available as a service</a:t>
            </a:r>
          </a:p>
          <a:p>
            <a:pPr lvl="1"/>
            <a:r>
              <a:rPr lang="en-US" dirty="0"/>
              <a:t>Services are highly scalable</a:t>
            </a:r>
          </a:p>
          <a:p>
            <a:pPr lvl="1"/>
            <a:r>
              <a:rPr lang="en-US" dirty="0"/>
              <a:t>Dynamic and flexible</a:t>
            </a:r>
          </a:p>
          <a:p>
            <a:pPr lvl="1"/>
            <a:r>
              <a:rPr lang="en-US" dirty="0"/>
              <a:t>GUI and API-based access</a:t>
            </a:r>
          </a:p>
          <a:p>
            <a:pPr lvl="1"/>
            <a:r>
              <a:rPr lang="en-US" dirty="0"/>
              <a:t>Automated administrative tasks</a:t>
            </a:r>
          </a:p>
          <a:p>
            <a:r>
              <a:rPr lang="en-US" dirty="0">
                <a:solidFill>
                  <a:srgbClr val="C00000"/>
                </a:solidFill>
              </a:rPr>
              <a:t>Example</a:t>
            </a:r>
            <a:r>
              <a:rPr lang="en-US" dirty="0"/>
              <a:t>: </a:t>
            </a:r>
            <a:r>
              <a:rPr lang="en-US" dirty="0" err="1"/>
              <a:t>DigitalOcean</a:t>
            </a:r>
            <a:r>
              <a:rPr lang="en-US" dirty="0"/>
              <a:t>, </a:t>
            </a:r>
            <a:r>
              <a:rPr lang="en-US" dirty="0" err="1"/>
              <a:t>Linode</a:t>
            </a:r>
            <a:r>
              <a:rPr lang="en-US" dirty="0"/>
              <a:t>, Amazon Web Services (AWS), Microsoft Azure, Google Compute Engine (GCE), Rackspace, and Cisco </a:t>
            </a:r>
            <a:r>
              <a:rPr lang="en-US" dirty="0" err="1"/>
              <a:t>Metacloud</a:t>
            </a:r>
            <a:r>
              <a:rPr lang="en-US" dirty="0"/>
              <a:t>.</a:t>
            </a:r>
          </a:p>
        </p:txBody>
      </p:sp>
    </p:spTree>
    <p:extLst>
      <p:ext uri="{BB962C8B-B14F-4D97-AF65-F5344CB8AC3E}">
        <p14:creationId xmlns:p14="http://schemas.microsoft.com/office/powerpoint/2010/main" val="332079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B5B0F2-1081-035C-96EA-CC89D5DE7BA3}"/>
              </a:ext>
            </a:extLst>
          </p:cNvPr>
          <p:cNvSpPr>
            <a:spLocks noGrp="1"/>
          </p:cNvSpPr>
          <p:nvPr>
            <p:ph type="title"/>
          </p:nvPr>
        </p:nvSpPr>
        <p:spPr/>
        <p:txBody>
          <a:bodyPr>
            <a:normAutofit/>
          </a:bodyPr>
          <a:lstStyle/>
          <a:p>
            <a:r>
              <a:rPr lang="en-US" dirty="0"/>
              <a:t>Platform as a Service (PaaS)</a:t>
            </a:r>
          </a:p>
        </p:txBody>
      </p:sp>
      <p:sp>
        <p:nvSpPr>
          <p:cNvPr id="5" name="Content Placeholder 4">
            <a:extLst>
              <a:ext uri="{FF2B5EF4-FFF2-40B4-BE49-F238E27FC236}">
                <a16:creationId xmlns:a16="http://schemas.microsoft.com/office/drawing/2014/main" id="{E75FCDD9-CD87-8750-06DC-C429321E34B1}"/>
              </a:ext>
            </a:extLst>
          </p:cNvPr>
          <p:cNvSpPr>
            <a:spLocks noGrp="1"/>
          </p:cNvSpPr>
          <p:nvPr>
            <p:ph idx="1"/>
          </p:nvPr>
        </p:nvSpPr>
        <p:spPr/>
        <p:txBody>
          <a:bodyPr/>
          <a:lstStyle/>
          <a:p>
            <a:r>
              <a:rPr lang="en-US" dirty="0"/>
              <a:t>PaaS cloud computing platform is </a:t>
            </a:r>
            <a:r>
              <a:rPr lang="en-US" dirty="0">
                <a:solidFill>
                  <a:srgbClr val="C00000"/>
                </a:solidFill>
              </a:rPr>
              <a:t>created for the programmer </a:t>
            </a:r>
            <a:r>
              <a:rPr lang="en-US" dirty="0"/>
              <a:t>to develop, test, run, and manage the applications.</a:t>
            </a:r>
          </a:p>
          <a:p>
            <a:r>
              <a:rPr lang="en-US" dirty="0">
                <a:solidFill>
                  <a:srgbClr val="C00000"/>
                </a:solidFill>
              </a:rPr>
              <a:t>Characteristics of PaaS:</a:t>
            </a:r>
          </a:p>
          <a:p>
            <a:pPr lvl="1"/>
            <a:r>
              <a:rPr lang="en-US" dirty="0">
                <a:solidFill>
                  <a:srgbClr val="C00000"/>
                </a:solidFill>
              </a:rPr>
              <a:t>Accessible to various users </a:t>
            </a:r>
            <a:r>
              <a:rPr lang="en-US" dirty="0"/>
              <a:t>via the same development application.</a:t>
            </a:r>
          </a:p>
          <a:p>
            <a:pPr lvl="1"/>
            <a:r>
              <a:rPr lang="en-US" dirty="0">
                <a:solidFill>
                  <a:srgbClr val="C00000"/>
                </a:solidFill>
              </a:rPr>
              <a:t>Integrates</a:t>
            </a:r>
            <a:r>
              <a:rPr lang="en-US" dirty="0"/>
              <a:t> with web services and databases.</a:t>
            </a:r>
          </a:p>
          <a:p>
            <a:pPr lvl="1"/>
            <a:r>
              <a:rPr lang="en-US" dirty="0"/>
              <a:t>Builds on </a:t>
            </a:r>
            <a:r>
              <a:rPr lang="en-US" dirty="0">
                <a:solidFill>
                  <a:srgbClr val="C00000"/>
                </a:solidFill>
              </a:rPr>
              <a:t>virtualization technology</a:t>
            </a:r>
            <a:r>
              <a:rPr lang="en-US" dirty="0"/>
              <a:t>, so resources can easily be scaled up or down as per the organization's need.</a:t>
            </a:r>
          </a:p>
          <a:p>
            <a:pPr lvl="1"/>
            <a:r>
              <a:rPr lang="en-US" dirty="0">
                <a:solidFill>
                  <a:srgbClr val="C00000"/>
                </a:solidFill>
              </a:rPr>
              <a:t>Support</a:t>
            </a:r>
            <a:r>
              <a:rPr lang="en-US" dirty="0"/>
              <a:t> multiple languages and frameworks.</a:t>
            </a:r>
          </a:p>
          <a:p>
            <a:pPr lvl="1"/>
            <a:r>
              <a:rPr lang="en-US" dirty="0"/>
              <a:t>Provides an ability to "</a:t>
            </a:r>
            <a:r>
              <a:rPr lang="en-US" dirty="0">
                <a:solidFill>
                  <a:srgbClr val="C00000"/>
                </a:solidFill>
              </a:rPr>
              <a:t>Auto-scale</a:t>
            </a:r>
            <a:r>
              <a:rPr lang="en-US" dirty="0"/>
              <a:t>".</a:t>
            </a:r>
          </a:p>
          <a:p>
            <a:r>
              <a:rPr lang="en-US" dirty="0">
                <a:solidFill>
                  <a:srgbClr val="C00000"/>
                </a:solidFill>
              </a:rPr>
              <a:t>Example</a:t>
            </a:r>
            <a:r>
              <a:rPr lang="en-US" dirty="0"/>
              <a:t>: AWS Elastic Beanstalk, Windows Azure, Heroku, </a:t>
            </a:r>
            <a:r>
              <a:rPr lang="en-US" dirty="0" err="1"/>
              <a:t>Force.com</a:t>
            </a:r>
            <a:r>
              <a:rPr lang="en-US" dirty="0"/>
              <a:t>, Google App Engine, Apache Stratos, Magento Commerce Cloud, and OpenShift.</a:t>
            </a:r>
          </a:p>
        </p:txBody>
      </p:sp>
    </p:spTree>
    <p:extLst>
      <p:ext uri="{BB962C8B-B14F-4D97-AF65-F5344CB8AC3E}">
        <p14:creationId xmlns:p14="http://schemas.microsoft.com/office/powerpoint/2010/main" val="330228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D8423-B91C-F650-4233-ECAE5E1E6B1E}"/>
              </a:ext>
            </a:extLst>
          </p:cNvPr>
          <p:cNvSpPr>
            <a:spLocks noGrp="1"/>
          </p:cNvSpPr>
          <p:nvPr>
            <p:ph type="title"/>
          </p:nvPr>
        </p:nvSpPr>
        <p:spPr/>
        <p:txBody>
          <a:bodyPr/>
          <a:lstStyle/>
          <a:p>
            <a:r>
              <a:rPr lang="en-US" dirty="0"/>
              <a:t>Software as a Service (SaaS)</a:t>
            </a:r>
          </a:p>
        </p:txBody>
      </p:sp>
      <p:sp>
        <p:nvSpPr>
          <p:cNvPr id="5" name="Content Placeholder 4">
            <a:extLst>
              <a:ext uri="{FF2B5EF4-FFF2-40B4-BE49-F238E27FC236}">
                <a16:creationId xmlns:a16="http://schemas.microsoft.com/office/drawing/2014/main" id="{B2482270-019F-2D3A-CEE7-71312B1AE9B3}"/>
              </a:ext>
            </a:extLst>
          </p:cNvPr>
          <p:cNvSpPr>
            <a:spLocks noGrp="1"/>
          </p:cNvSpPr>
          <p:nvPr>
            <p:ph idx="1"/>
          </p:nvPr>
        </p:nvSpPr>
        <p:spPr/>
        <p:txBody>
          <a:bodyPr/>
          <a:lstStyle/>
          <a:p>
            <a:r>
              <a:rPr lang="en-US" dirty="0"/>
              <a:t>SaaS is also known as "</a:t>
            </a:r>
            <a:r>
              <a:rPr lang="en-US" dirty="0">
                <a:solidFill>
                  <a:srgbClr val="C00000"/>
                </a:solidFill>
              </a:rPr>
              <a:t>on-demand software</a:t>
            </a:r>
            <a:r>
              <a:rPr lang="en-US" dirty="0"/>
              <a:t>". </a:t>
            </a:r>
          </a:p>
          <a:p>
            <a:r>
              <a:rPr lang="en-US" dirty="0"/>
              <a:t>It is a </a:t>
            </a:r>
            <a:r>
              <a:rPr lang="en-US" dirty="0">
                <a:solidFill>
                  <a:srgbClr val="C00000"/>
                </a:solidFill>
              </a:rPr>
              <a:t>software</a:t>
            </a:r>
            <a:r>
              <a:rPr lang="en-US" dirty="0"/>
              <a:t> in which the applications are hosted by a cloud service provider. </a:t>
            </a:r>
          </a:p>
          <a:p>
            <a:r>
              <a:rPr lang="en-US" dirty="0"/>
              <a:t>Users can </a:t>
            </a:r>
            <a:r>
              <a:rPr lang="en-US" dirty="0">
                <a:solidFill>
                  <a:srgbClr val="C00000"/>
                </a:solidFill>
              </a:rPr>
              <a:t>access</a:t>
            </a:r>
            <a:r>
              <a:rPr lang="en-US" dirty="0"/>
              <a:t> these applications with the help of internet connection and web browser.</a:t>
            </a:r>
          </a:p>
          <a:p>
            <a:r>
              <a:rPr lang="en-US" dirty="0">
                <a:solidFill>
                  <a:srgbClr val="C00000"/>
                </a:solidFill>
              </a:rPr>
              <a:t>Characteristics of SaaS:</a:t>
            </a:r>
          </a:p>
          <a:p>
            <a:pPr lvl="1"/>
            <a:r>
              <a:rPr lang="en-US" dirty="0"/>
              <a:t>Managed from a central location</a:t>
            </a:r>
          </a:p>
          <a:p>
            <a:pPr lvl="1"/>
            <a:r>
              <a:rPr lang="en-US" dirty="0"/>
              <a:t>Hosted on a remote server</a:t>
            </a:r>
          </a:p>
          <a:p>
            <a:pPr lvl="1"/>
            <a:r>
              <a:rPr lang="en-US" dirty="0"/>
              <a:t>Accessible over the internet</a:t>
            </a:r>
          </a:p>
          <a:p>
            <a:pPr lvl="1"/>
            <a:r>
              <a:rPr lang="en-US" dirty="0"/>
              <a:t>Users are not responsible for hardware and software updates. Updates are applied automatically.</a:t>
            </a:r>
          </a:p>
          <a:p>
            <a:pPr lvl="1"/>
            <a:r>
              <a:rPr lang="en-US" dirty="0"/>
              <a:t>The services are purchased on the pay-as-per-use basis</a:t>
            </a:r>
          </a:p>
          <a:p>
            <a:r>
              <a:rPr lang="en-US" dirty="0">
                <a:solidFill>
                  <a:srgbClr val="C00000"/>
                </a:solidFill>
              </a:rPr>
              <a:t>Example</a:t>
            </a:r>
            <a:r>
              <a:rPr lang="en-US" dirty="0"/>
              <a:t>: BigCommerce, Google Apps, Salesforce, Dropbox, </a:t>
            </a:r>
            <a:r>
              <a:rPr lang="en-US" dirty="0" err="1"/>
              <a:t>ZenDesk</a:t>
            </a:r>
            <a:r>
              <a:rPr lang="en-US" dirty="0"/>
              <a:t>, Cisco WebEx, </a:t>
            </a:r>
            <a:r>
              <a:rPr lang="en-US" dirty="0" err="1"/>
              <a:t>ZenDesk</a:t>
            </a:r>
            <a:r>
              <a:rPr lang="en-US" dirty="0"/>
              <a:t>, Slack, and GoToMeeting.</a:t>
            </a:r>
          </a:p>
        </p:txBody>
      </p:sp>
    </p:spTree>
    <p:extLst>
      <p:ext uri="{BB962C8B-B14F-4D97-AF65-F5344CB8AC3E}">
        <p14:creationId xmlns:p14="http://schemas.microsoft.com/office/powerpoint/2010/main" val="210384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A2F1A1-0DA6-BACF-7DA3-F98866F1EFCA}"/>
              </a:ext>
            </a:extLst>
          </p:cNvPr>
          <p:cNvGraphicFramePr>
            <a:graphicFrameLocks noGrp="1"/>
          </p:cNvGraphicFramePr>
          <p:nvPr>
            <p:extLst>
              <p:ext uri="{D42A27DB-BD31-4B8C-83A1-F6EECF244321}">
                <p14:modId xmlns:p14="http://schemas.microsoft.com/office/powerpoint/2010/main" val="982376157"/>
              </p:ext>
            </p:extLst>
          </p:nvPr>
        </p:nvGraphicFramePr>
        <p:xfrm>
          <a:off x="152107" y="984655"/>
          <a:ext cx="11908713" cy="4719547"/>
        </p:xfrm>
        <a:graphic>
          <a:graphicData uri="http://schemas.openxmlformats.org/drawingml/2006/table">
            <a:tbl>
              <a:tblPr>
                <a:tableStyleId>{E8B1032C-EA38-4F05-BA0D-38AFFFC7BED3}</a:tableStyleId>
              </a:tblPr>
              <a:tblGrid>
                <a:gridCol w="3969571">
                  <a:extLst>
                    <a:ext uri="{9D8B030D-6E8A-4147-A177-3AD203B41FA5}">
                      <a16:colId xmlns:a16="http://schemas.microsoft.com/office/drawing/2014/main" val="641741477"/>
                    </a:ext>
                  </a:extLst>
                </a:gridCol>
                <a:gridCol w="3969571">
                  <a:extLst>
                    <a:ext uri="{9D8B030D-6E8A-4147-A177-3AD203B41FA5}">
                      <a16:colId xmlns:a16="http://schemas.microsoft.com/office/drawing/2014/main" val="1131895484"/>
                    </a:ext>
                  </a:extLst>
                </a:gridCol>
                <a:gridCol w="3969571">
                  <a:extLst>
                    <a:ext uri="{9D8B030D-6E8A-4147-A177-3AD203B41FA5}">
                      <a16:colId xmlns:a16="http://schemas.microsoft.com/office/drawing/2014/main" val="980351588"/>
                    </a:ext>
                  </a:extLst>
                </a:gridCol>
              </a:tblGrid>
              <a:tr h="449540">
                <a:tc>
                  <a:txBody>
                    <a:bodyPr/>
                    <a:lstStyle/>
                    <a:p>
                      <a:pPr algn="l" fontAlgn="t"/>
                      <a:r>
                        <a:rPr lang="en-IN" sz="2000" b="1" dirty="0">
                          <a:solidFill>
                            <a:srgbClr val="000000"/>
                          </a:solidFill>
                          <a:effectLst/>
                        </a:rPr>
                        <a:t>IaaS</a:t>
                      </a:r>
                      <a:endParaRPr lang="en-IN" sz="2000" b="1" dirty="0">
                        <a:solidFill>
                          <a:srgbClr val="000000"/>
                        </a:solidFill>
                        <a:effectLst/>
                        <a:latin typeface="+mn-lt"/>
                      </a:endParaRPr>
                    </a:p>
                  </a:txBody>
                  <a:tcPr marL="95146" marR="95146" marT="95146" marB="95146">
                    <a:solidFill>
                      <a:schemeClr val="accent6">
                        <a:lumMod val="20000"/>
                        <a:lumOff val="80000"/>
                      </a:schemeClr>
                    </a:solidFill>
                  </a:tcPr>
                </a:tc>
                <a:tc>
                  <a:txBody>
                    <a:bodyPr/>
                    <a:lstStyle/>
                    <a:p>
                      <a:pPr algn="l" fontAlgn="t"/>
                      <a:r>
                        <a:rPr lang="en-IN" sz="2000" b="1" dirty="0">
                          <a:solidFill>
                            <a:srgbClr val="000000"/>
                          </a:solidFill>
                          <a:effectLst/>
                        </a:rPr>
                        <a:t>PaaS</a:t>
                      </a:r>
                      <a:endParaRPr lang="en-IN" sz="2000" b="1" dirty="0">
                        <a:solidFill>
                          <a:srgbClr val="000000"/>
                        </a:solidFill>
                        <a:effectLst/>
                        <a:latin typeface="+mn-lt"/>
                      </a:endParaRPr>
                    </a:p>
                  </a:txBody>
                  <a:tcPr marL="95146" marR="95146" marT="95146" marB="95146">
                    <a:solidFill>
                      <a:schemeClr val="accent6">
                        <a:lumMod val="20000"/>
                        <a:lumOff val="80000"/>
                      </a:schemeClr>
                    </a:solidFill>
                  </a:tcPr>
                </a:tc>
                <a:tc>
                  <a:txBody>
                    <a:bodyPr/>
                    <a:lstStyle/>
                    <a:p>
                      <a:pPr algn="l" fontAlgn="t"/>
                      <a:r>
                        <a:rPr lang="en-IN" sz="2000" b="1" dirty="0">
                          <a:solidFill>
                            <a:srgbClr val="000000"/>
                          </a:solidFill>
                          <a:effectLst/>
                        </a:rPr>
                        <a:t>SaaS</a:t>
                      </a:r>
                      <a:endParaRPr lang="en-IN" sz="2000" b="1" dirty="0">
                        <a:solidFill>
                          <a:srgbClr val="000000"/>
                        </a:solidFill>
                        <a:effectLst/>
                        <a:latin typeface="+mn-lt"/>
                      </a:endParaRPr>
                    </a:p>
                  </a:txBody>
                  <a:tcPr marL="95146" marR="95146" marT="95146" marB="95146">
                    <a:solidFill>
                      <a:schemeClr val="accent6">
                        <a:lumMod val="20000"/>
                        <a:lumOff val="80000"/>
                      </a:schemeClr>
                    </a:solidFill>
                  </a:tcPr>
                </a:tc>
                <a:extLst>
                  <a:ext uri="{0D108BD9-81ED-4DB2-BD59-A6C34878D82A}">
                    <a16:rowId xmlns:a16="http://schemas.microsoft.com/office/drawing/2014/main" val="1032426669"/>
                  </a:ext>
                </a:extLst>
              </a:tr>
              <a:tr h="1608096">
                <a:tc>
                  <a:txBody>
                    <a:bodyPr/>
                    <a:lstStyle/>
                    <a:p>
                      <a:pPr algn="just" fontAlgn="t"/>
                      <a:r>
                        <a:rPr lang="en-IN" sz="2000">
                          <a:solidFill>
                            <a:srgbClr val="333333"/>
                          </a:solidFill>
                          <a:effectLst/>
                        </a:rPr>
                        <a:t>It provides a virtual data center to store information and create platforms for app development, testing, and deployment.</a:t>
                      </a:r>
                      <a:endParaRPr lang="en-IN" sz="2000">
                        <a:solidFill>
                          <a:srgbClr val="333333"/>
                        </a:solidFill>
                        <a:effectLst/>
                        <a:latin typeface="+mn-lt"/>
                      </a:endParaRPr>
                    </a:p>
                  </a:txBody>
                  <a:tcPr marL="63431" marR="63431" marT="63431" marB="63431"/>
                </a:tc>
                <a:tc>
                  <a:txBody>
                    <a:bodyPr/>
                    <a:lstStyle/>
                    <a:p>
                      <a:pPr algn="just" fontAlgn="t"/>
                      <a:r>
                        <a:rPr lang="en-IN" sz="2000" dirty="0">
                          <a:solidFill>
                            <a:srgbClr val="333333"/>
                          </a:solidFill>
                          <a:effectLst/>
                        </a:rPr>
                        <a:t>It provides virtual platforms and tools to create, test, and deploy apps.</a:t>
                      </a:r>
                      <a:endParaRPr lang="en-IN" sz="2000" dirty="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provides web software and apps to complete business tasks.</a:t>
                      </a:r>
                      <a:endParaRPr lang="en-IN" sz="2000">
                        <a:solidFill>
                          <a:srgbClr val="333333"/>
                        </a:solidFill>
                        <a:effectLst/>
                        <a:latin typeface="+mn-lt"/>
                      </a:endParaRPr>
                    </a:p>
                  </a:txBody>
                  <a:tcPr marL="63431" marR="63431" marT="63431" marB="63431"/>
                </a:tc>
                <a:extLst>
                  <a:ext uri="{0D108BD9-81ED-4DB2-BD59-A6C34878D82A}">
                    <a16:rowId xmlns:a16="http://schemas.microsoft.com/office/drawing/2014/main" val="3660320621"/>
                  </a:ext>
                </a:extLst>
              </a:tr>
              <a:tr h="1117445">
                <a:tc>
                  <a:txBody>
                    <a:bodyPr/>
                    <a:lstStyle/>
                    <a:p>
                      <a:pPr algn="just" fontAlgn="t"/>
                      <a:r>
                        <a:rPr lang="en-IN" sz="2000" dirty="0">
                          <a:solidFill>
                            <a:srgbClr val="333333"/>
                          </a:solidFill>
                          <a:effectLst/>
                        </a:rPr>
                        <a:t>It provides access to resources such as virtual machines, virtual storage, etc.</a:t>
                      </a:r>
                      <a:endParaRPr lang="en-IN" sz="2000" dirty="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provides runtime environments and deployment tools for applications.</a:t>
                      </a:r>
                      <a:endParaRPr lang="en-IN" sz="200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provides software as a service to the end-users.</a:t>
                      </a:r>
                      <a:endParaRPr lang="en-IN" sz="2000">
                        <a:solidFill>
                          <a:srgbClr val="333333"/>
                        </a:solidFill>
                        <a:effectLst/>
                        <a:latin typeface="+mn-lt"/>
                      </a:endParaRPr>
                    </a:p>
                  </a:txBody>
                  <a:tcPr marL="63431" marR="63431" marT="63431" marB="63431"/>
                </a:tc>
                <a:extLst>
                  <a:ext uri="{0D108BD9-81ED-4DB2-BD59-A6C34878D82A}">
                    <a16:rowId xmlns:a16="http://schemas.microsoft.com/office/drawing/2014/main" val="3794799129"/>
                  </a:ext>
                </a:extLst>
              </a:tr>
              <a:tr h="626794">
                <a:tc>
                  <a:txBody>
                    <a:bodyPr/>
                    <a:lstStyle/>
                    <a:p>
                      <a:pPr algn="just" fontAlgn="t"/>
                      <a:r>
                        <a:rPr lang="en-IN" sz="2000">
                          <a:solidFill>
                            <a:srgbClr val="333333"/>
                          </a:solidFill>
                          <a:effectLst/>
                        </a:rPr>
                        <a:t>It is used by network architects.</a:t>
                      </a:r>
                      <a:endParaRPr lang="en-IN" sz="200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is used by developers.</a:t>
                      </a:r>
                      <a:endParaRPr lang="en-IN" sz="200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is used by end users.</a:t>
                      </a:r>
                      <a:endParaRPr lang="en-IN" sz="2000">
                        <a:solidFill>
                          <a:srgbClr val="333333"/>
                        </a:solidFill>
                        <a:effectLst/>
                        <a:latin typeface="+mn-lt"/>
                      </a:endParaRPr>
                    </a:p>
                  </a:txBody>
                  <a:tcPr marL="63431" marR="63431" marT="63431" marB="63431"/>
                </a:tc>
                <a:extLst>
                  <a:ext uri="{0D108BD9-81ED-4DB2-BD59-A6C34878D82A}">
                    <a16:rowId xmlns:a16="http://schemas.microsoft.com/office/drawing/2014/main" val="873259921"/>
                  </a:ext>
                </a:extLst>
              </a:tr>
              <a:tr h="872120">
                <a:tc>
                  <a:txBody>
                    <a:bodyPr/>
                    <a:lstStyle/>
                    <a:p>
                      <a:pPr algn="just" fontAlgn="t"/>
                      <a:r>
                        <a:rPr lang="en-IN" sz="2000">
                          <a:solidFill>
                            <a:srgbClr val="333333"/>
                          </a:solidFill>
                          <a:effectLst/>
                        </a:rPr>
                        <a:t>IaaS provides only Infrastructure.</a:t>
                      </a:r>
                      <a:endParaRPr lang="en-IN" sz="2000">
                        <a:solidFill>
                          <a:srgbClr val="333333"/>
                        </a:solidFill>
                        <a:effectLst/>
                        <a:latin typeface="+mn-lt"/>
                      </a:endParaRPr>
                    </a:p>
                  </a:txBody>
                  <a:tcPr marL="63431" marR="63431" marT="63431" marB="63431"/>
                </a:tc>
                <a:tc>
                  <a:txBody>
                    <a:bodyPr/>
                    <a:lstStyle/>
                    <a:p>
                      <a:pPr algn="just" fontAlgn="t"/>
                      <a:r>
                        <a:rPr lang="en-IN" sz="2000" dirty="0">
                          <a:solidFill>
                            <a:srgbClr val="333333"/>
                          </a:solidFill>
                          <a:effectLst/>
                        </a:rPr>
                        <a:t>PaaS provides Infrastructure + Platform.</a:t>
                      </a:r>
                      <a:endParaRPr lang="en-IN" sz="2000" dirty="0">
                        <a:solidFill>
                          <a:srgbClr val="333333"/>
                        </a:solidFill>
                        <a:effectLst/>
                        <a:latin typeface="+mn-lt"/>
                      </a:endParaRPr>
                    </a:p>
                  </a:txBody>
                  <a:tcPr marL="63431" marR="63431" marT="63431" marB="63431"/>
                </a:tc>
                <a:tc>
                  <a:txBody>
                    <a:bodyPr/>
                    <a:lstStyle/>
                    <a:p>
                      <a:pPr algn="just" fontAlgn="t"/>
                      <a:r>
                        <a:rPr lang="en-IN" sz="2000" dirty="0">
                          <a:solidFill>
                            <a:srgbClr val="333333"/>
                          </a:solidFill>
                          <a:effectLst/>
                        </a:rPr>
                        <a:t>SaaS provides </a:t>
                      </a:r>
                    </a:p>
                    <a:p>
                      <a:pPr algn="just" fontAlgn="t"/>
                      <a:r>
                        <a:rPr lang="en-IN" sz="2000" dirty="0">
                          <a:solidFill>
                            <a:srgbClr val="333333"/>
                          </a:solidFill>
                          <a:effectLst/>
                        </a:rPr>
                        <a:t>Infrastructure + Platform + Software.</a:t>
                      </a:r>
                      <a:endParaRPr lang="en-IN" sz="2000" dirty="0">
                        <a:solidFill>
                          <a:srgbClr val="333333"/>
                        </a:solidFill>
                        <a:effectLst/>
                        <a:latin typeface="+mn-lt"/>
                      </a:endParaRPr>
                    </a:p>
                  </a:txBody>
                  <a:tcPr marL="63431" marR="63431" marT="63431" marB="63431"/>
                </a:tc>
                <a:extLst>
                  <a:ext uri="{0D108BD9-81ED-4DB2-BD59-A6C34878D82A}">
                    <a16:rowId xmlns:a16="http://schemas.microsoft.com/office/drawing/2014/main" val="985150650"/>
                  </a:ext>
                </a:extLst>
              </a:tr>
            </a:tbl>
          </a:graphicData>
        </a:graphic>
      </p:graphicFrame>
      <p:sp>
        <p:nvSpPr>
          <p:cNvPr id="5" name="Title 4">
            <a:extLst>
              <a:ext uri="{FF2B5EF4-FFF2-40B4-BE49-F238E27FC236}">
                <a16:creationId xmlns:a16="http://schemas.microsoft.com/office/drawing/2014/main" id="{6E3F5954-EB7B-F190-881C-18A4921577E3}"/>
              </a:ext>
            </a:extLst>
          </p:cNvPr>
          <p:cNvSpPr>
            <a:spLocks noGrp="1"/>
          </p:cNvSpPr>
          <p:nvPr>
            <p:ph type="title"/>
          </p:nvPr>
        </p:nvSpPr>
        <p:spPr/>
        <p:txBody>
          <a:bodyPr/>
          <a:lstStyle/>
          <a:p>
            <a:r>
              <a:rPr lang="en-US" dirty="0"/>
              <a:t>IaaS Vs. PaaS Vs. SaaS</a:t>
            </a:r>
          </a:p>
        </p:txBody>
      </p:sp>
    </p:spTree>
    <p:extLst>
      <p:ext uri="{BB962C8B-B14F-4D97-AF65-F5344CB8AC3E}">
        <p14:creationId xmlns:p14="http://schemas.microsoft.com/office/powerpoint/2010/main" val="257987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724873-25E6-1963-EDB5-0010473107D6}"/>
              </a:ext>
            </a:extLst>
          </p:cNvPr>
          <p:cNvSpPr>
            <a:spLocks noGrp="1"/>
          </p:cNvSpPr>
          <p:nvPr>
            <p:ph type="title"/>
          </p:nvPr>
        </p:nvSpPr>
        <p:spPr>
          <a:xfrm>
            <a:off x="0" y="1"/>
            <a:ext cx="12192000" cy="711200"/>
          </a:xfrm>
        </p:spPr>
        <p:txBody>
          <a:bodyPr/>
          <a:lstStyle/>
          <a:p>
            <a:r>
              <a:rPr lang="en-US" dirty="0"/>
              <a:t>Operation of Cloud Computing</a:t>
            </a:r>
          </a:p>
        </p:txBody>
      </p:sp>
      <p:sp>
        <p:nvSpPr>
          <p:cNvPr id="7" name="Content Placeholder 6">
            <a:extLst>
              <a:ext uri="{FF2B5EF4-FFF2-40B4-BE49-F238E27FC236}">
                <a16:creationId xmlns:a16="http://schemas.microsoft.com/office/drawing/2014/main" id="{4B8BBCD9-E081-F2EA-53C8-44C96D4EBB06}"/>
              </a:ext>
            </a:extLst>
          </p:cNvPr>
          <p:cNvSpPr>
            <a:spLocks noGrp="1"/>
          </p:cNvSpPr>
          <p:nvPr>
            <p:ph idx="1"/>
          </p:nvPr>
        </p:nvSpPr>
        <p:spPr>
          <a:xfrm>
            <a:off x="131180" y="863444"/>
            <a:ext cx="11929641" cy="5590565"/>
          </a:xfrm>
        </p:spPr>
        <p:txBody>
          <a:bodyPr/>
          <a:lstStyle/>
          <a:p>
            <a:r>
              <a:rPr lang="en-US" dirty="0"/>
              <a:t>Developing new applications and services</a:t>
            </a:r>
          </a:p>
          <a:p>
            <a:r>
              <a:rPr lang="en-US" dirty="0"/>
              <a:t>Storage, back up, and recovery of data</a:t>
            </a:r>
          </a:p>
          <a:p>
            <a:r>
              <a:rPr lang="en-US" dirty="0"/>
              <a:t>Hosting blogs and websites</a:t>
            </a:r>
          </a:p>
          <a:p>
            <a:r>
              <a:rPr lang="en-US" dirty="0"/>
              <a:t>Delivery of software on demand</a:t>
            </a:r>
          </a:p>
          <a:p>
            <a:r>
              <a:rPr lang="en-US" dirty="0"/>
              <a:t>Analysis of data</a:t>
            </a:r>
          </a:p>
          <a:p>
            <a:r>
              <a:rPr lang="en-US" dirty="0"/>
              <a:t>Streaming videos and audios</a:t>
            </a:r>
          </a:p>
          <a:p>
            <a:endParaRPr lang="en-US" dirty="0"/>
          </a:p>
        </p:txBody>
      </p:sp>
      <p:pic>
        <p:nvPicPr>
          <p:cNvPr id="8" name="Picture 2" descr="Types Of Cloud Computing Service Models">
            <a:extLst>
              <a:ext uri="{FF2B5EF4-FFF2-40B4-BE49-F238E27FC236}">
                <a16:creationId xmlns:a16="http://schemas.microsoft.com/office/drawing/2014/main" id="{89D79383-907A-CED4-12E9-A97B80C2AD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47" r="23677"/>
          <a:stretch/>
        </p:blipFill>
        <p:spPr bwMode="auto">
          <a:xfrm>
            <a:off x="5908623" y="1253322"/>
            <a:ext cx="5322360" cy="46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01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loud Service Models (IaaS, PaaS, SaaS) Diagram | David Chou">
            <a:extLst>
              <a:ext uri="{FF2B5EF4-FFF2-40B4-BE49-F238E27FC236}">
                <a16:creationId xmlns:a16="http://schemas.microsoft.com/office/drawing/2014/main" id="{74315FF5-9099-F24A-1802-783A4F6A8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13" y="225911"/>
            <a:ext cx="9903684" cy="615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6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B01B-7E55-D2DD-361B-3F2BDB829E45}"/>
              </a:ext>
            </a:extLst>
          </p:cNvPr>
          <p:cNvSpPr>
            <a:spLocks noGrp="1"/>
          </p:cNvSpPr>
          <p:nvPr>
            <p:ph type="title"/>
          </p:nvPr>
        </p:nvSpPr>
        <p:spPr/>
        <p:txBody>
          <a:bodyPr/>
          <a:lstStyle/>
          <a:p>
            <a:r>
              <a:rPr lang="en-US" dirty="0"/>
              <a:t>Virtualization in Cloud Computing</a:t>
            </a:r>
          </a:p>
        </p:txBody>
      </p:sp>
      <p:sp>
        <p:nvSpPr>
          <p:cNvPr id="3" name="Content Placeholder 2">
            <a:extLst>
              <a:ext uri="{FF2B5EF4-FFF2-40B4-BE49-F238E27FC236}">
                <a16:creationId xmlns:a16="http://schemas.microsoft.com/office/drawing/2014/main" id="{D13310BA-4420-4A28-BDA2-EC4A9FFDBACF}"/>
              </a:ext>
            </a:extLst>
          </p:cNvPr>
          <p:cNvSpPr>
            <a:spLocks noGrp="1"/>
          </p:cNvSpPr>
          <p:nvPr>
            <p:ph idx="1"/>
          </p:nvPr>
        </p:nvSpPr>
        <p:spPr/>
        <p:txBody>
          <a:bodyPr/>
          <a:lstStyle/>
          <a:p>
            <a:r>
              <a:rPr lang="en-US" dirty="0"/>
              <a:t>Virtualization is the "creation of a virtual (rather than actual) version of something, such as a server, a desktop, a storage device, an operating system or network resources".</a:t>
            </a:r>
          </a:p>
          <a:p>
            <a:endParaRPr lang="en-US" dirty="0"/>
          </a:p>
          <a:p>
            <a:endParaRPr lang="en-US" dirty="0"/>
          </a:p>
          <a:p>
            <a:endParaRPr lang="en-US" dirty="0"/>
          </a:p>
          <a:p>
            <a:endParaRPr lang="en-US" dirty="0"/>
          </a:p>
          <a:p>
            <a:endParaRPr lang="en-US" dirty="0"/>
          </a:p>
          <a:p>
            <a:endParaRPr lang="en-US" dirty="0"/>
          </a:p>
          <a:p>
            <a:r>
              <a:rPr lang="en-US" dirty="0"/>
              <a:t>Virtualization is a technique, which allows to share a single physical instance of a resource or an application among multiple customers and organizations. </a:t>
            </a:r>
          </a:p>
          <a:p>
            <a:endParaRPr lang="en-US" dirty="0"/>
          </a:p>
        </p:txBody>
      </p:sp>
      <p:pic>
        <p:nvPicPr>
          <p:cNvPr id="7170" name="Picture 2" descr="Virtualization Technology vs. Cloud Computing Virtualization - DNSstuff">
            <a:extLst>
              <a:ext uri="{FF2B5EF4-FFF2-40B4-BE49-F238E27FC236}">
                <a16:creationId xmlns:a16="http://schemas.microsoft.com/office/drawing/2014/main" id="{F8222423-55F6-51E5-F9D9-269606C1B4B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11559" t="23240" r="10177" b="12872"/>
          <a:stretch/>
        </p:blipFill>
        <p:spPr bwMode="auto">
          <a:xfrm>
            <a:off x="2476671" y="1664746"/>
            <a:ext cx="6652986" cy="284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1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1B8CB0-2F4E-D079-7BF0-F6198C499B4A}"/>
              </a:ext>
            </a:extLst>
          </p:cNvPr>
          <p:cNvSpPr>
            <a:spLocks noGrp="1"/>
          </p:cNvSpPr>
          <p:nvPr>
            <p:ph type="title"/>
          </p:nvPr>
        </p:nvSpPr>
        <p:spPr/>
        <p:txBody>
          <a:bodyPr/>
          <a:lstStyle/>
          <a:p>
            <a:r>
              <a:rPr lang="en-US" dirty="0"/>
              <a:t>Virtualization in Cloud Computing – Cont.</a:t>
            </a:r>
          </a:p>
        </p:txBody>
      </p:sp>
      <p:sp>
        <p:nvSpPr>
          <p:cNvPr id="5" name="Content Placeholder 4">
            <a:extLst>
              <a:ext uri="{FF2B5EF4-FFF2-40B4-BE49-F238E27FC236}">
                <a16:creationId xmlns:a16="http://schemas.microsoft.com/office/drawing/2014/main" id="{BB73BD3C-27B3-DD9C-AA31-72477D39503A}"/>
              </a:ext>
            </a:extLst>
          </p:cNvPr>
          <p:cNvSpPr>
            <a:spLocks noGrp="1"/>
          </p:cNvSpPr>
          <p:nvPr>
            <p:ph idx="1"/>
          </p:nvPr>
        </p:nvSpPr>
        <p:spPr/>
        <p:txBody>
          <a:bodyPr/>
          <a:lstStyle/>
          <a:p>
            <a:r>
              <a:rPr lang="en-US" dirty="0"/>
              <a:t>What is the concept behind the Virtualization?</a:t>
            </a:r>
          </a:p>
          <a:p>
            <a:r>
              <a:rPr lang="en-US" dirty="0"/>
              <a:t>Creation of a virtual machine over existing operating system and hardware is known as Hardware Virtualization. </a:t>
            </a:r>
          </a:p>
          <a:p>
            <a:r>
              <a:rPr lang="en-US" dirty="0"/>
              <a:t>A Virtual machine provides an environment that is logically separated from the underlying hardware.</a:t>
            </a:r>
          </a:p>
          <a:p>
            <a:r>
              <a:rPr lang="en-US" dirty="0"/>
              <a:t>The machine on which the virtual machine is going to create is known as Host Machine and that virtual machine is referred as a Guest Machine.</a:t>
            </a:r>
          </a:p>
          <a:p>
            <a:r>
              <a:rPr lang="en-US" dirty="0"/>
              <a:t>Types of Virtualization:</a:t>
            </a:r>
          </a:p>
          <a:p>
            <a:pPr marL="457200" indent="-457200">
              <a:buFont typeface="+mj-lt"/>
              <a:buAutoNum type="arabicPeriod"/>
            </a:pPr>
            <a:r>
              <a:rPr lang="en-US" dirty="0"/>
              <a:t>Hardware Virtualization</a:t>
            </a:r>
          </a:p>
          <a:p>
            <a:pPr marL="457200" indent="-457200">
              <a:buFont typeface="+mj-lt"/>
              <a:buAutoNum type="arabicPeriod"/>
            </a:pPr>
            <a:r>
              <a:rPr lang="en-US" dirty="0"/>
              <a:t>Operating system Virtualization</a:t>
            </a:r>
          </a:p>
          <a:p>
            <a:pPr marL="457200" indent="-457200">
              <a:buFont typeface="+mj-lt"/>
              <a:buAutoNum type="arabicPeriod"/>
            </a:pPr>
            <a:r>
              <a:rPr lang="en-US" dirty="0"/>
              <a:t>Server Virtualization</a:t>
            </a:r>
          </a:p>
          <a:p>
            <a:pPr marL="457200" indent="-457200">
              <a:buFont typeface="+mj-lt"/>
              <a:buAutoNum type="arabicPeriod"/>
            </a:pPr>
            <a:r>
              <a:rPr lang="en-US" dirty="0"/>
              <a:t>Storage Virtualization</a:t>
            </a:r>
          </a:p>
          <a:p>
            <a:endParaRPr lang="en-US" dirty="0"/>
          </a:p>
        </p:txBody>
      </p:sp>
    </p:spTree>
    <p:extLst>
      <p:ext uri="{BB962C8B-B14F-4D97-AF65-F5344CB8AC3E}">
        <p14:creationId xmlns:p14="http://schemas.microsoft.com/office/powerpoint/2010/main" val="198398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96F69B-5840-EF4D-7494-23E5FB600101}"/>
              </a:ext>
            </a:extLst>
          </p:cNvPr>
          <p:cNvSpPr>
            <a:spLocks noGrp="1"/>
          </p:cNvSpPr>
          <p:nvPr>
            <p:ph type="title"/>
          </p:nvPr>
        </p:nvSpPr>
        <p:spPr/>
        <p:txBody>
          <a:bodyPr>
            <a:normAutofit/>
          </a:bodyPr>
          <a:lstStyle/>
          <a:p>
            <a:r>
              <a:rPr lang="en-US" dirty="0"/>
              <a:t>Hardware Virtualization</a:t>
            </a:r>
          </a:p>
        </p:txBody>
      </p:sp>
      <p:sp>
        <p:nvSpPr>
          <p:cNvPr id="5" name="Content Placeholder 4">
            <a:extLst>
              <a:ext uri="{FF2B5EF4-FFF2-40B4-BE49-F238E27FC236}">
                <a16:creationId xmlns:a16="http://schemas.microsoft.com/office/drawing/2014/main" id="{F0CC92B0-01C3-60D7-5B2C-D8C36ABDDAA4}"/>
              </a:ext>
            </a:extLst>
          </p:cNvPr>
          <p:cNvSpPr>
            <a:spLocks noGrp="1"/>
          </p:cNvSpPr>
          <p:nvPr>
            <p:ph idx="1"/>
          </p:nvPr>
        </p:nvSpPr>
        <p:spPr/>
        <p:txBody>
          <a:bodyPr/>
          <a:lstStyle/>
          <a:p>
            <a:r>
              <a:rPr lang="en-US" dirty="0"/>
              <a:t>The virtual machine software or virtual machine manager (VMM) is directly installed on the hardware system is known as hardware virtualization.</a:t>
            </a:r>
          </a:p>
          <a:p>
            <a:r>
              <a:rPr lang="en-US" dirty="0"/>
              <a:t>The main job of hypervisor is to control and monitoring the processor, memory and other hardware resources.</a:t>
            </a:r>
          </a:p>
          <a:p>
            <a:r>
              <a:rPr lang="en-US" dirty="0"/>
              <a:t>After virtualization of hardware system we can install different operating system on it and run different applications on those OS.</a:t>
            </a:r>
          </a:p>
          <a:p>
            <a:r>
              <a:rPr lang="en-US" dirty="0">
                <a:solidFill>
                  <a:srgbClr val="C00000"/>
                </a:solidFill>
              </a:rPr>
              <a:t>Usage:</a:t>
            </a:r>
          </a:p>
          <a:p>
            <a:r>
              <a:rPr lang="en-US" dirty="0"/>
              <a:t>Hardware virtualization is mainly done for the server platforms, because controlling virtual machines is much easier than controlling a physical server.</a:t>
            </a:r>
          </a:p>
        </p:txBody>
      </p:sp>
    </p:spTree>
    <p:extLst>
      <p:ext uri="{BB962C8B-B14F-4D97-AF65-F5344CB8AC3E}">
        <p14:creationId xmlns:p14="http://schemas.microsoft.com/office/powerpoint/2010/main" val="263471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B0071-F4E0-71B4-1C1F-EB9DECB0801F}"/>
              </a:ext>
            </a:extLst>
          </p:cNvPr>
          <p:cNvSpPr>
            <a:spLocks noGrp="1"/>
          </p:cNvSpPr>
          <p:nvPr>
            <p:ph type="title"/>
          </p:nvPr>
        </p:nvSpPr>
        <p:spPr/>
        <p:txBody>
          <a:bodyPr>
            <a:normAutofit/>
          </a:bodyPr>
          <a:lstStyle/>
          <a:p>
            <a:r>
              <a:rPr lang="en-US" dirty="0"/>
              <a:t>Operating System Virtualization</a:t>
            </a:r>
          </a:p>
        </p:txBody>
      </p:sp>
      <p:sp>
        <p:nvSpPr>
          <p:cNvPr id="5" name="Content Placeholder 4">
            <a:extLst>
              <a:ext uri="{FF2B5EF4-FFF2-40B4-BE49-F238E27FC236}">
                <a16:creationId xmlns:a16="http://schemas.microsoft.com/office/drawing/2014/main" id="{FC6CCA09-051B-4FE1-F70D-640D792B2095}"/>
              </a:ext>
            </a:extLst>
          </p:cNvPr>
          <p:cNvSpPr>
            <a:spLocks noGrp="1"/>
          </p:cNvSpPr>
          <p:nvPr>
            <p:ph idx="1"/>
          </p:nvPr>
        </p:nvSpPr>
        <p:spPr/>
        <p:txBody>
          <a:bodyPr/>
          <a:lstStyle/>
          <a:p>
            <a:r>
              <a:rPr lang="en-US" dirty="0"/>
              <a:t>The virtual machine software or virtual machine manager (VMM) is installed on the Host operating system instead of directly on the hardware system is known as operating system virtualization.</a:t>
            </a:r>
          </a:p>
          <a:p>
            <a:r>
              <a:rPr lang="en-US" dirty="0"/>
              <a:t>Usage:</a:t>
            </a:r>
          </a:p>
          <a:p>
            <a:r>
              <a:rPr lang="en-US" dirty="0"/>
              <a:t>Operating System Virtualization is mainly used for testing the applications on different platforms of OS.</a:t>
            </a:r>
          </a:p>
        </p:txBody>
      </p:sp>
    </p:spTree>
    <p:extLst>
      <p:ext uri="{BB962C8B-B14F-4D97-AF65-F5344CB8AC3E}">
        <p14:creationId xmlns:p14="http://schemas.microsoft.com/office/powerpoint/2010/main" val="187578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82E83-E83A-5FB4-17F6-F303C35C57F2}"/>
              </a:ext>
            </a:extLst>
          </p:cNvPr>
          <p:cNvSpPr>
            <a:spLocks noGrp="1"/>
          </p:cNvSpPr>
          <p:nvPr>
            <p:ph type="title"/>
          </p:nvPr>
        </p:nvSpPr>
        <p:spPr/>
        <p:txBody>
          <a:bodyPr>
            <a:normAutofit/>
          </a:bodyPr>
          <a:lstStyle/>
          <a:p>
            <a:r>
              <a:rPr lang="en-US" dirty="0"/>
              <a:t>Server Virtualization</a:t>
            </a:r>
          </a:p>
        </p:txBody>
      </p:sp>
      <p:sp>
        <p:nvSpPr>
          <p:cNvPr id="5" name="Content Placeholder 4">
            <a:extLst>
              <a:ext uri="{FF2B5EF4-FFF2-40B4-BE49-F238E27FC236}">
                <a16:creationId xmlns:a16="http://schemas.microsoft.com/office/drawing/2014/main" id="{2D952CCD-08FF-6363-A241-D1E6478D1EE7}"/>
              </a:ext>
            </a:extLst>
          </p:cNvPr>
          <p:cNvSpPr>
            <a:spLocks noGrp="1"/>
          </p:cNvSpPr>
          <p:nvPr>
            <p:ph idx="1"/>
          </p:nvPr>
        </p:nvSpPr>
        <p:spPr/>
        <p:txBody>
          <a:bodyPr/>
          <a:lstStyle/>
          <a:p>
            <a:r>
              <a:rPr lang="en-US" dirty="0"/>
              <a:t>The virtual machine software or virtual machine manager (VMM) is directly installed on the Server system is known as server virtualization.</a:t>
            </a:r>
          </a:p>
          <a:p>
            <a:r>
              <a:rPr lang="en-US" dirty="0"/>
              <a:t>Usage:</a:t>
            </a:r>
          </a:p>
          <a:p>
            <a:r>
              <a:rPr lang="en-US" dirty="0"/>
              <a:t>Server virtualization is done because a single physical server can be divided into multiple servers on the demand basis and for balancing the load.</a:t>
            </a:r>
          </a:p>
        </p:txBody>
      </p:sp>
    </p:spTree>
    <p:extLst>
      <p:ext uri="{BB962C8B-B14F-4D97-AF65-F5344CB8AC3E}">
        <p14:creationId xmlns:p14="http://schemas.microsoft.com/office/powerpoint/2010/main" val="40597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D8CAEF-CF6A-83AA-7B58-7849982C6D1A}"/>
              </a:ext>
            </a:extLst>
          </p:cNvPr>
          <p:cNvSpPr>
            <a:spLocks noGrp="1"/>
          </p:cNvSpPr>
          <p:nvPr>
            <p:ph type="title"/>
          </p:nvPr>
        </p:nvSpPr>
        <p:spPr/>
        <p:txBody>
          <a:bodyPr>
            <a:normAutofit/>
          </a:bodyPr>
          <a:lstStyle/>
          <a:p>
            <a:r>
              <a:rPr lang="en-US" dirty="0"/>
              <a:t>Storage Virtualization</a:t>
            </a:r>
          </a:p>
        </p:txBody>
      </p:sp>
      <p:sp>
        <p:nvSpPr>
          <p:cNvPr id="5" name="Content Placeholder 4">
            <a:extLst>
              <a:ext uri="{FF2B5EF4-FFF2-40B4-BE49-F238E27FC236}">
                <a16:creationId xmlns:a16="http://schemas.microsoft.com/office/drawing/2014/main" id="{96B27436-ADF3-96FA-0C6F-2E73B0A57935}"/>
              </a:ext>
            </a:extLst>
          </p:cNvPr>
          <p:cNvSpPr>
            <a:spLocks noGrp="1"/>
          </p:cNvSpPr>
          <p:nvPr>
            <p:ph idx="1"/>
          </p:nvPr>
        </p:nvSpPr>
        <p:spPr/>
        <p:txBody>
          <a:bodyPr/>
          <a:lstStyle/>
          <a:p>
            <a:r>
              <a:rPr lang="en-US" dirty="0"/>
              <a:t>Storage virtualization is the process of grouping the physical storage from multiple network storage devices so that it looks like a single storage device.</a:t>
            </a:r>
          </a:p>
          <a:p>
            <a:r>
              <a:rPr lang="en-US" dirty="0"/>
              <a:t>Storage virtualization is also implemented by using software applications.</a:t>
            </a:r>
          </a:p>
          <a:p>
            <a:r>
              <a:rPr lang="en-US" dirty="0"/>
              <a:t>Usage:</a:t>
            </a:r>
          </a:p>
          <a:p>
            <a:r>
              <a:rPr lang="en-US" dirty="0"/>
              <a:t>Storage virtualization is mainly done for back-up and recovery purposes.</a:t>
            </a:r>
          </a:p>
        </p:txBody>
      </p:sp>
    </p:spTree>
    <p:extLst>
      <p:ext uri="{BB962C8B-B14F-4D97-AF65-F5344CB8AC3E}">
        <p14:creationId xmlns:p14="http://schemas.microsoft.com/office/powerpoint/2010/main" val="305382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4208-214A-7A85-AFE6-0072190C9D05}"/>
              </a:ext>
            </a:extLst>
          </p:cNvPr>
          <p:cNvSpPr>
            <a:spLocks noGrp="1"/>
          </p:cNvSpPr>
          <p:nvPr>
            <p:ph type="title"/>
          </p:nvPr>
        </p:nvSpPr>
        <p:spPr/>
        <p:txBody>
          <a:bodyPr/>
          <a:lstStyle/>
          <a:p>
            <a:r>
              <a:rPr lang="en-US" dirty="0"/>
              <a:t>Cloud Service Provider</a:t>
            </a:r>
          </a:p>
        </p:txBody>
      </p:sp>
      <p:sp>
        <p:nvSpPr>
          <p:cNvPr id="3" name="Text Placeholder 2">
            <a:extLst>
              <a:ext uri="{FF2B5EF4-FFF2-40B4-BE49-F238E27FC236}">
                <a16:creationId xmlns:a16="http://schemas.microsoft.com/office/drawing/2014/main" id="{C0764337-6E1F-E8C0-AEC7-B153539BD5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88431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EC302-FA4D-CC2E-9B36-FFC0D8CA8979}"/>
              </a:ext>
            </a:extLst>
          </p:cNvPr>
          <p:cNvSpPr>
            <a:spLocks noGrp="1"/>
          </p:cNvSpPr>
          <p:nvPr>
            <p:ph type="title"/>
          </p:nvPr>
        </p:nvSpPr>
        <p:spPr/>
        <p:txBody>
          <a:bodyPr>
            <a:normAutofit/>
          </a:bodyPr>
          <a:lstStyle/>
          <a:p>
            <a:r>
              <a:rPr lang="en-US" dirty="0"/>
              <a:t>Cloud Service Provider</a:t>
            </a:r>
          </a:p>
        </p:txBody>
      </p:sp>
      <p:sp>
        <p:nvSpPr>
          <p:cNvPr id="5" name="Content Placeholder 4">
            <a:extLst>
              <a:ext uri="{FF2B5EF4-FFF2-40B4-BE49-F238E27FC236}">
                <a16:creationId xmlns:a16="http://schemas.microsoft.com/office/drawing/2014/main" id="{3C32604A-B8FE-F20E-663E-8600B8FDEC17}"/>
              </a:ext>
            </a:extLst>
          </p:cNvPr>
          <p:cNvSpPr>
            <a:spLocks noGrp="1"/>
          </p:cNvSpPr>
          <p:nvPr>
            <p:ph idx="1"/>
          </p:nvPr>
        </p:nvSpPr>
        <p:spPr/>
        <p:txBody>
          <a:bodyPr/>
          <a:lstStyle/>
          <a:p>
            <a:pPr marL="457200" indent="-457200">
              <a:buFont typeface="+mj-lt"/>
              <a:buAutoNum type="arabicPeriod"/>
            </a:pPr>
            <a:r>
              <a:rPr lang="en-US" dirty="0"/>
              <a:t>Amazon Web Services (AWS)</a:t>
            </a:r>
          </a:p>
          <a:p>
            <a:pPr marL="457200" indent="-457200">
              <a:buFont typeface="+mj-lt"/>
              <a:buAutoNum type="arabicPeriod"/>
            </a:pPr>
            <a:r>
              <a:rPr lang="en-US" dirty="0"/>
              <a:t>Microsoft Azure</a:t>
            </a:r>
          </a:p>
          <a:p>
            <a:pPr marL="457200" indent="-457200">
              <a:buFont typeface="+mj-lt"/>
              <a:buAutoNum type="arabicPeriod"/>
            </a:pPr>
            <a:r>
              <a:rPr lang="en-US" dirty="0"/>
              <a:t>Google Cloud Platform</a:t>
            </a:r>
          </a:p>
          <a:p>
            <a:pPr marL="457200" indent="-457200">
              <a:buFont typeface="+mj-lt"/>
              <a:buAutoNum type="arabicPeriod"/>
            </a:pPr>
            <a:r>
              <a:rPr lang="en-US" dirty="0"/>
              <a:t>IBM Cloud Services</a:t>
            </a:r>
          </a:p>
          <a:p>
            <a:pPr marL="457200" indent="-457200">
              <a:buFont typeface="+mj-lt"/>
              <a:buAutoNum type="arabicPeriod"/>
            </a:pPr>
            <a:r>
              <a:rPr lang="en-US" dirty="0"/>
              <a:t>VMware Cloud</a:t>
            </a:r>
          </a:p>
          <a:p>
            <a:pPr marL="457200" indent="-457200">
              <a:buFont typeface="+mj-lt"/>
              <a:buAutoNum type="arabicPeriod"/>
            </a:pPr>
            <a:r>
              <a:rPr lang="en-US" dirty="0"/>
              <a:t>Oracle Cloud</a:t>
            </a:r>
          </a:p>
          <a:p>
            <a:pPr marL="457200" indent="-457200">
              <a:buFont typeface="+mj-lt"/>
              <a:buAutoNum type="arabicPeriod"/>
            </a:pPr>
            <a:r>
              <a:rPr lang="en-US" dirty="0"/>
              <a:t>Red Hat</a:t>
            </a:r>
          </a:p>
          <a:p>
            <a:pPr marL="457200" indent="-457200">
              <a:buFont typeface="+mj-lt"/>
              <a:buAutoNum type="arabicPeriod"/>
            </a:pPr>
            <a:r>
              <a:rPr lang="en-US" dirty="0"/>
              <a:t>Digital Ocean</a:t>
            </a:r>
          </a:p>
          <a:p>
            <a:pPr marL="457200" indent="-457200">
              <a:buFont typeface="+mj-lt"/>
              <a:buAutoNum type="arabicPeriod"/>
            </a:pPr>
            <a:r>
              <a:rPr lang="en-US" dirty="0"/>
              <a:t>Rackspace</a:t>
            </a:r>
          </a:p>
          <a:p>
            <a:pPr marL="457200" indent="-457200">
              <a:buFont typeface="+mj-lt"/>
              <a:buAutoNum type="arabicPeriod"/>
            </a:pPr>
            <a:r>
              <a:rPr lang="en-US" dirty="0"/>
              <a:t>Alibaba Cloud</a:t>
            </a:r>
          </a:p>
        </p:txBody>
      </p:sp>
    </p:spTree>
    <p:extLst>
      <p:ext uri="{BB962C8B-B14F-4D97-AF65-F5344CB8AC3E}">
        <p14:creationId xmlns:p14="http://schemas.microsoft.com/office/powerpoint/2010/main" val="366340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8F0C48-32EB-6CB5-3AA3-BC24527BA09F}"/>
              </a:ext>
            </a:extLst>
          </p:cNvPr>
          <p:cNvSpPr>
            <a:spLocks noGrp="1"/>
          </p:cNvSpPr>
          <p:nvPr>
            <p:ph type="title"/>
          </p:nvPr>
        </p:nvSpPr>
        <p:spPr/>
        <p:txBody>
          <a:bodyPr>
            <a:normAutofit/>
          </a:bodyPr>
          <a:lstStyle/>
          <a:p>
            <a:r>
              <a:rPr lang="en-US" dirty="0"/>
              <a:t>Amazon Web Services (AWS)</a:t>
            </a:r>
          </a:p>
        </p:txBody>
      </p:sp>
      <p:sp>
        <p:nvSpPr>
          <p:cNvPr id="5" name="Content Placeholder 4">
            <a:extLst>
              <a:ext uri="{FF2B5EF4-FFF2-40B4-BE49-F238E27FC236}">
                <a16:creationId xmlns:a16="http://schemas.microsoft.com/office/drawing/2014/main" id="{D1FD92AA-F764-C224-AF47-8B1B22388FDA}"/>
              </a:ext>
            </a:extLst>
          </p:cNvPr>
          <p:cNvSpPr>
            <a:spLocks noGrp="1"/>
          </p:cNvSpPr>
          <p:nvPr>
            <p:ph idx="1"/>
          </p:nvPr>
        </p:nvSpPr>
        <p:spPr/>
        <p:txBody>
          <a:bodyPr/>
          <a:lstStyle/>
          <a:p>
            <a:r>
              <a:rPr lang="en-US" dirty="0"/>
              <a:t>AWS (Amazon Web Services) is a secure cloud service platform provided by Amazon. </a:t>
            </a:r>
          </a:p>
          <a:p>
            <a:r>
              <a:rPr lang="en-US" dirty="0"/>
              <a:t>It offers various services such as database storage, computing power, content delivery, Relational Database, Simple Email, Simple Queue, and other functionality to increase the organization's growth.</a:t>
            </a:r>
          </a:p>
          <a:p>
            <a:r>
              <a:rPr lang="en-US" dirty="0">
                <a:solidFill>
                  <a:srgbClr val="C00000"/>
                </a:solidFill>
              </a:rPr>
              <a:t>Features of AWS:</a:t>
            </a:r>
          </a:p>
          <a:p>
            <a:pPr lvl="1"/>
            <a:r>
              <a:rPr lang="en-US" dirty="0"/>
              <a:t>AWS is </a:t>
            </a:r>
            <a:r>
              <a:rPr lang="en-US" dirty="0">
                <a:solidFill>
                  <a:srgbClr val="C00000"/>
                </a:solidFill>
              </a:rPr>
              <a:t>scalable</a:t>
            </a:r>
            <a:r>
              <a:rPr lang="en-US" dirty="0"/>
              <a:t> because it has an ability to scale the computing resources up or down according to the organization's demand.</a:t>
            </a:r>
          </a:p>
          <a:p>
            <a:pPr lvl="1"/>
            <a:r>
              <a:rPr lang="en-US" dirty="0"/>
              <a:t>AWS is </a:t>
            </a:r>
            <a:r>
              <a:rPr lang="en-US" dirty="0">
                <a:solidFill>
                  <a:srgbClr val="C00000"/>
                </a:solidFill>
              </a:rPr>
              <a:t>cost-effective</a:t>
            </a:r>
            <a:r>
              <a:rPr lang="en-US" dirty="0"/>
              <a:t> as it works on a </a:t>
            </a:r>
            <a:r>
              <a:rPr lang="en-US" dirty="0">
                <a:solidFill>
                  <a:srgbClr val="C00000"/>
                </a:solidFill>
              </a:rPr>
              <a:t>pay-as-you-go</a:t>
            </a:r>
            <a:r>
              <a:rPr lang="en-US" dirty="0"/>
              <a:t> pricing model.</a:t>
            </a:r>
          </a:p>
          <a:p>
            <a:pPr lvl="1"/>
            <a:r>
              <a:rPr lang="en-US" dirty="0"/>
              <a:t>It provides various </a:t>
            </a:r>
            <a:r>
              <a:rPr lang="en-US" dirty="0">
                <a:solidFill>
                  <a:srgbClr val="C00000"/>
                </a:solidFill>
              </a:rPr>
              <a:t>flexible</a:t>
            </a:r>
            <a:r>
              <a:rPr lang="en-US" dirty="0"/>
              <a:t> storage options.</a:t>
            </a:r>
          </a:p>
          <a:p>
            <a:pPr lvl="1"/>
            <a:r>
              <a:rPr lang="en-US" dirty="0"/>
              <a:t>It offers various </a:t>
            </a:r>
            <a:r>
              <a:rPr lang="en-US" dirty="0">
                <a:solidFill>
                  <a:srgbClr val="C00000"/>
                </a:solidFill>
              </a:rPr>
              <a:t>security services </a:t>
            </a:r>
            <a:r>
              <a:rPr lang="en-US" dirty="0"/>
              <a:t>such as infrastructure security, data encryption, monitoring &amp; logging, identity &amp; access control, penetration testing, and DDoS attacks.</a:t>
            </a:r>
          </a:p>
          <a:p>
            <a:pPr lvl="1"/>
            <a:r>
              <a:rPr lang="en-US" dirty="0"/>
              <a:t>It can efficiently </a:t>
            </a:r>
            <a:r>
              <a:rPr lang="en-US" dirty="0">
                <a:solidFill>
                  <a:srgbClr val="C00000"/>
                </a:solidFill>
              </a:rPr>
              <a:t>manage</a:t>
            </a:r>
            <a:r>
              <a:rPr lang="en-US" dirty="0"/>
              <a:t> and </a:t>
            </a:r>
            <a:r>
              <a:rPr lang="en-US" dirty="0">
                <a:solidFill>
                  <a:srgbClr val="C00000"/>
                </a:solidFill>
              </a:rPr>
              <a:t>secure</a:t>
            </a:r>
            <a:r>
              <a:rPr lang="en-US" dirty="0"/>
              <a:t> Windows workloads.</a:t>
            </a:r>
          </a:p>
        </p:txBody>
      </p:sp>
      <p:pic>
        <p:nvPicPr>
          <p:cNvPr id="8194" name="Picture 2" descr="Cloud Service Provider Companies">
            <a:extLst>
              <a:ext uri="{FF2B5EF4-FFF2-40B4-BE49-F238E27FC236}">
                <a16:creationId xmlns:a16="http://schemas.microsoft.com/office/drawing/2014/main" id="{222DEF05-407E-3A2B-C74A-F3FEED6903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4" t="14189" r="5977" b="19283"/>
          <a:stretch/>
        </p:blipFill>
        <p:spPr bwMode="auto">
          <a:xfrm>
            <a:off x="10393457" y="0"/>
            <a:ext cx="1680209"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24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normAutofit/>
          </a:bodyPr>
          <a:lstStyle/>
          <a:p>
            <a:r>
              <a:rPr lang="en-US" dirty="0"/>
              <a:t>Why Cloud Computing?</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4" y="863600"/>
            <a:ext cx="7463136" cy="5591175"/>
          </a:xfrm>
        </p:spPr>
        <p:txBody>
          <a:bodyPr/>
          <a:lstStyle/>
          <a:p>
            <a:r>
              <a:rPr lang="en-IN" dirty="0"/>
              <a:t>Small as well as large IT companies, follow the traditional methods to provide the IT infrastructure. </a:t>
            </a:r>
          </a:p>
          <a:p>
            <a:r>
              <a:rPr lang="en-IN" dirty="0"/>
              <a:t>For any IT company, we need a </a:t>
            </a:r>
            <a:r>
              <a:rPr lang="en-IN" dirty="0">
                <a:solidFill>
                  <a:schemeClr val="accent6"/>
                </a:solidFill>
              </a:rPr>
              <a:t>Server Room </a:t>
            </a:r>
            <a:r>
              <a:rPr lang="en-IN" dirty="0"/>
              <a:t>that is the basic need of IT companies.</a:t>
            </a:r>
          </a:p>
          <a:p>
            <a:r>
              <a:rPr lang="en-IN" dirty="0"/>
              <a:t>There should be a database server, mail server, networking, firewalls, routers, modem, switches, Query Per Second means how much queries or load will be handled by the server, configurable system, high net speed, and the maintenance engineers.</a:t>
            </a:r>
          </a:p>
          <a:p>
            <a:r>
              <a:rPr lang="en-IN" dirty="0"/>
              <a:t>To establish such IT infrastructure, we need to spend lots of money. </a:t>
            </a:r>
          </a:p>
          <a:p>
            <a:r>
              <a:rPr lang="en-IN" dirty="0"/>
              <a:t>To overcome all these problems and to reduce the IT infrastructure cost, Cloud Computing comes into existence.</a:t>
            </a:r>
          </a:p>
          <a:p>
            <a:endParaRPr lang="en-US" dirty="0"/>
          </a:p>
        </p:txBody>
      </p:sp>
      <p:pic>
        <p:nvPicPr>
          <p:cNvPr id="4098" name="Picture 2" descr="Cloud Computing">
            <a:extLst>
              <a:ext uri="{FF2B5EF4-FFF2-40B4-BE49-F238E27FC236}">
                <a16:creationId xmlns:a16="http://schemas.microsoft.com/office/drawing/2014/main" id="{66062F8D-B700-EE08-E2FE-9CFBB9326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79" y="1592131"/>
            <a:ext cx="4435289" cy="2956859"/>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0EBA9BF0-6A72-5B05-24AD-874B771875C4}"/>
              </a:ext>
            </a:extLst>
          </p:cNvPr>
          <p:cNvCxnSpPr/>
          <p:nvPr/>
        </p:nvCxnSpPr>
        <p:spPr>
          <a:xfrm>
            <a:off x="7637936" y="863600"/>
            <a:ext cx="0" cy="5591175"/>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7699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41A1D1-8BC9-8D63-C9FD-8ABB7E4A1A5B}"/>
              </a:ext>
            </a:extLst>
          </p:cNvPr>
          <p:cNvSpPr>
            <a:spLocks noGrp="1"/>
          </p:cNvSpPr>
          <p:nvPr>
            <p:ph type="title"/>
          </p:nvPr>
        </p:nvSpPr>
        <p:spPr/>
        <p:txBody>
          <a:bodyPr/>
          <a:lstStyle/>
          <a:p>
            <a:r>
              <a:rPr lang="en-US" dirty="0"/>
              <a:t>Microsoft Azure</a:t>
            </a:r>
          </a:p>
        </p:txBody>
      </p:sp>
      <p:sp>
        <p:nvSpPr>
          <p:cNvPr id="5" name="Content Placeholder 4">
            <a:extLst>
              <a:ext uri="{FF2B5EF4-FFF2-40B4-BE49-F238E27FC236}">
                <a16:creationId xmlns:a16="http://schemas.microsoft.com/office/drawing/2014/main" id="{E719F377-8466-94A4-9AAB-4766762E50CA}"/>
              </a:ext>
            </a:extLst>
          </p:cNvPr>
          <p:cNvSpPr>
            <a:spLocks noGrp="1"/>
          </p:cNvSpPr>
          <p:nvPr>
            <p:ph idx="1"/>
          </p:nvPr>
        </p:nvSpPr>
        <p:spPr/>
        <p:txBody>
          <a:bodyPr/>
          <a:lstStyle/>
          <a:p>
            <a:r>
              <a:rPr lang="en-US" dirty="0"/>
              <a:t>Microsoft Azure is also known as Windows Azure. </a:t>
            </a:r>
          </a:p>
          <a:p>
            <a:r>
              <a:rPr lang="en-US" dirty="0"/>
              <a:t>It supports various operating systems, databases, programming languages, frameworks that allow IT professionals to easily build, deploy, and manage applications through a worldwide network. </a:t>
            </a:r>
          </a:p>
          <a:p>
            <a:r>
              <a:rPr lang="en-US" dirty="0"/>
              <a:t>It also allows users to create different groups for related utilities.</a:t>
            </a:r>
          </a:p>
          <a:p>
            <a:r>
              <a:rPr lang="en-US" dirty="0">
                <a:solidFill>
                  <a:srgbClr val="C00000"/>
                </a:solidFill>
              </a:rPr>
              <a:t>Features of Microsoft Azure:</a:t>
            </a:r>
          </a:p>
          <a:p>
            <a:pPr lvl="1"/>
            <a:r>
              <a:rPr lang="en-US" dirty="0"/>
              <a:t>Microsoft Azure provides </a:t>
            </a:r>
            <a:r>
              <a:rPr lang="en-US" dirty="0">
                <a:solidFill>
                  <a:srgbClr val="C00000"/>
                </a:solidFill>
              </a:rPr>
              <a:t>scalable</a:t>
            </a:r>
            <a:r>
              <a:rPr lang="en-US" dirty="0"/>
              <a:t>, </a:t>
            </a:r>
            <a:r>
              <a:rPr lang="en-US" dirty="0">
                <a:solidFill>
                  <a:srgbClr val="C00000"/>
                </a:solidFill>
              </a:rPr>
              <a:t>flexible</a:t>
            </a:r>
            <a:r>
              <a:rPr lang="en-US" dirty="0"/>
              <a:t>, and </a:t>
            </a:r>
            <a:r>
              <a:rPr lang="en-US" dirty="0">
                <a:solidFill>
                  <a:srgbClr val="C00000"/>
                </a:solidFill>
              </a:rPr>
              <a:t>cost-effective.</a:t>
            </a:r>
          </a:p>
          <a:p>
            <a:pPr lvl="1"/>
            <a:r>
              <a:rPr lang="en-US" dirty="0"/>
              <a:t>It allows developers to </a:t>
            </a:r>
            <a:r>
              <a:rPr lang="en-US" dirty="0">
                <a:solidFill>
                  <a:srgbClr val="C00000"/>
                </a:solidFill>
              </a:rPr>
              <a:t>quickly manage </a:t>
            </a:r>
            <a:r>
              <a:rPr lang="en-US" dirty="0"/>
              <a:t>applications and websites.</a:t>
            </a:r>
          </a:p>
          <a:p>
            <a:pPr lvl="1"/>
            <a:r>
              <a:rPr lang="en-US" dirty="0"/>
              <a:t>It </a:t>
            </a:r>
            <a:r>
              <a:rPr lang="en-US" dirty="0">
                <a:solidFill>
                  <a:srgbClr val="C00000"/>
                </a:solidFill>
              </a:rPr>
              <a:t>managed</a:t>
            </a:r>
            <a:r>
              <a:rPr lang="en-US" dirty="0"/>
              <a:t> each resource </a:t>
            </a:r>
            <a:r>
              <a:rPr lang="en-US" dirty="0">
                <a:solidFill>
                  <a:srgbClr val="C00000"/>
                </a:solidFill>
              </a:rPr>
              <a:t>individually</a:t>
            </a:r>
            <a:r>
              <a:rPr lang="en-US" dirty="0"/>
              <a:t>.</a:t>
            </a:r>
          </a:p>
          <a:p>
            <a:pPr lvl="1"/>
            <a:r>
              <a:rPr lang="en-US" dirty="0"/>
              <a:t>Its IaaS infrastructure allows us to launch a general-purpose virtual machine in different platforms such as Windows and Linux.</a:t>
            </a:r>
          </a:p>
          <a:p>
            <a:pPr lvl="1"/>
            <a:r>
              <a:rPr lang="en-US" dirty="0"/>
              <a:t>It offers a </a:t>
            </a:r>
            <a:r>
              <a:rPr lang="en-US" dirty="0">
                <a:solidFill>
                  <a:srgbClr val="C00000"/>
                </a:solidFill>
              </a:rPr>
              <a:t>Content Delivery System (CDS) </a:t>
            </a:r>
            <a:r>
              <a:rPr lang="en-US" dirty="0"/>
              <a:t>for delivering the Images, videos, audios, and applications.</a:t>
            </a:r>
          </a:p>
        </p:txBody>
      </p:sp>
      <p:pic>
        <p:nvPicPr>
          <p:cNvPr id="9218" name="Picture 2" descr="Cloud Service Provider Companies">
            <a:extLst>
              <a:ext uri="{FF2B5EF4-FFF2-40B4-BE49-F238E27FC236}">
                <a16:creationId xmlns:a16="http://schemas.microsoft.com/office/drawing/2014/main" id="{8746B62B-BDD8-436B-A23D-65B11B5CD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523" y="-31227"/>
            <a:ext cx="773655" cy="77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7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5BB9D-E977-9136-F114-581D4F3A4AC1}"/>
              </a:ext>
            </a:extLst>
          </p:cNvPr>
          <p:cNvSpPr>
            <a:spLocks noGrp="1"/>
          </p:cNvSpPr>
          <p:nvPr>
            <p:ph type="title"/>
          </p:nvPr>
        </p:nvSpPr>
        <p:spPr/>
        <p:txBody>
          <a:bodyPr>
            <a:normAutofit/>
          </a:bodyPr>
          <a:lstStyle/>
          <a:p>
            <a:r>
              <a:rPr lang="en-US" dirty="0"/>
              <a:t>Google Cloud Platform</a:t>
            </a:r>
          </a:p>
        </p:txBody>
      </p:sp>
      <p:sp>
        <p:nvSpPr>
          <p:cNvPr id="5" name="Content Placeholder 4">
            <a:extLst>
              <a:ext uri="{FF2B5EF4-FFF2-40B4-BE49-F238E27FC236}">
                <a16:creationId xmlns:a16="http://schemas.microsoft.com/office/drawing/2014/main" id="{CC13F654-5C27-C7BE-3D28-1F73DAAAC899}"/>
              </a:ext>
            </a:extLst>
          </p:cNvPr>
          <p:cNvSpPr>
            <a:spLocks noGrp="1"/>
          </p:cNvSpPr>
          <p:nvPr>
            <p:ph idx="1"/>
          </p:nvPr>
        </p:nvSpPr>
        <p:spPr/>
        <p:txBody>
          <a:bodyPr/>
          <a:lstStyle/>
          <a:p>
            <a:r>
              <a:rPr lang="en-US" dirty="0"/>
              <a:t>Google cloud platform is a product of Google. </a:t>
            </a:r>
          </a:p>
          <a:p>
            <a:r>
              <a:rPr lang="en-US" dirty="0"/>
              <a:t>It consists of a set of physical devices, such as computers, hard disk drives, and virtual machines. </a:t>
            </a:r>
          </a:p>
          <a:p>
            <a:r>
              <a:rPr lang="en-US" dirty="0"/>
              <a:t>It also helps organizations to simplify the migration process.</a:t>
            </a:r>
          </a:p>
          <a:p>
            <a:r>
              <a:rPr lang="en-US" dirty="0"/>
              <a:t>Features of Google Cloud</a:t>
            </a:r>
          </a:p>
          <a:p>
            <a:pPr lvl="1"/>
            <a:r>
              <a:rPr lang="en-US" dirty="0"/>
              <a:t>Google cloud includes various big data services such as Google </a:t>
            </a:r>
            <a:r>
              <a:rPr lang="en-US" dirty="0" err="1"/>
              <a:t>BigQuery</a:t>
            </a:r>
            <a:r>
              <a:rPr lang="en-US" dirty="0"/>
              <a:t>, Google </a:t>
            </a:r>
            <a:r>
              <a:rPr lang="en-US" dirty="0" err="1"/>
              <a:t>CloudDataproc</a:t>
            </a:r>
            <a:r>
              <a:rPr lang="en-US" dirty="0"/>
              <a:t>, Google </a:t>
            </a:r>
            <a:r>
              <a:rPr lang="en-US" dirty="0" err="1"/>
              <a:t>CloudDatalab</a:t>
            </a:r>
            <a:r>
              <a:rPr lang="en-US" dirty="0"/>
              <a:t>, and Google Cloud Pub/Sub.</a:t>
            </a:r>
          </a:p>
          <a:p>
            <a:pPr lvl="1"/>
            <a:r>
              <a:rPr lang="en-US" dirty="0"/>
              <a:t>It provides various services related to networking, including Google Virtual Private Cloud (VPC), Content Delivery Network, Google Cloud Load Balancing, Google Cloud Interconnect, and Google Cloud DNS.</a:t>
            </a:r>
          </a:p>
          <a:p>
            <a:pPr lvl="1"/>
            <a:r>
              <a:rPr lang="en-US" dirty="0"/>
              <a:t>It offers various scalable and high-performance</a:t>
            </a:r>
          </a:p>
          <a:p>
            <a:pPr lvl="1"/>
            <a:r>
              <a:rPr lang="en-US" dirty="0"/>
              <a:t>GCP provides various serverless services such as Messaging, Data Warehouse, Database, Compute, Storage, Data Processing, and Machine learning (ML)</a:t>
            </a:r>
          </a:p>
          <a:p>
            <a:pPr lvl="1"/>
            <a:r>
              <a:rPr lang="en-US" dirty="0"/>
              <a:t>It provides a free cloud shell environment with Boost Mode.</a:t>
            </a:r>
          </a:p>
        </p:txBody>
      </p:sp>
      <p:pic>
        <p:nvPicPr>
          <p:cNvPr id="10242" name="Picture 2" descr="Cloud Service Provider Companies">
            <a:extLst>
              <a:ext uri="{FF2B5EF4-FFF2-40B4-BE49-F238E27FC236}">
                <a16:creationId xmlns:a16="http://schemas.microsoft.com/office/drawing/2014/main" id="{52D70DD4-68D9-07C4-0978-E239FE2A2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347" y="-3513"/>
            <a:ext cx="728831" cy="72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97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C8B25-C62C-DE8F-4D73-7060A63DE137}"/>
              </a:ext>
            </a:extLst>
          </p:cNvPr>
          <p:cNvSpPr>
            <a:spLocks noGrp="1"/>
          </p:cNvSpPr>
          <p:nvPr>
            <p:ph type="title"/>
          </p:nvPr>
        </p:nvSpPr>
        <p:spPr/>
        <p:txBody>
          <a:bodyPr/>
          <a:lstStyle/>
          <a:p>
            <a:r>
              <a:rPr lang="en-US" dirty="0"/>
              <a:t>IBM Cloud </a:t>
            </a:r>
          </a:p>
        </p:txBody>
      </p:sp>
      <p:sp>
        <p:nvSpPr>
          <p:cNvPr id="5" name="Content Placeholder 4">
            <a:extLst>
              <a:ext uri="{FF2B5EF4-FFF2-40B4-BE49-F238E27FC236}">
                <a16:creationId xmlns:a16="http://schemas.microsoft.com/office/drawing/2014/main" id="{41D038D3-033B-72EC-BBAA-11D2D2B8F26C}"/>
              </a:ext>
            </a:extLst>
          </p:cNvPr>
          <p:cNvSpPr>
            <a:spLocks noGrp="1"/>
          </p:cNvSpPr>
          <p:nvPr>
            <p:ph idx="1"/>
          </p:nvPr>
        </p:nvSpPr>
        <p:spPr/>
        <p:txBody>
          <a:bodyPr/>
          <a:lstStyle/>
          <a:p>
            <a:r>
              <a:rPr lang="en-US" dirty="0"/>
              <a:t>IBM Cloud is an open-source, faster, and more reliable platform. </a:t>
            </a:r>
          </a:p>
          <a:p>
            <a:r>
              <a:rPr lang="en-US" dirty="0"/>
              <a:t>It is built with a suite of advanced data and AI tools. </a:t>
            </a:r>
          </a:p>
          <a:p>
            <a:r>
              <a:rPr lang="en-US" dirty="0"/>
              <a:t>It offers various services such as Infrastructure as a service, Software as a service, and platform as a service. </a:t>
            </a:r>
          </a:p>
          <a:p>
            <a:r>
              <a:rPr lang="en-US" dirty="0"/>
              <a:t>You can access its services like compute power, cloud data &amp; Analytics, cloud use cases, and storage networking using internet connection.</a:t>
            </a:r>
          </a:p>
          <a:p>
            <a:r>
              <a:rPr lang="en-US" dirty="0"/>
              <a:t>Feature of IBM Cloud:</a:t>
            </a:r>
          </a:p>
          <a:p>
            <a:pPr lvl="1"/>
            <a:r>
              <a:rPr lang="en-US" dirty="0"/>
              <a:t>IBM cloud improves operational efficiency.</a:t>
            </a:r>
          </a:p>
          <a:p>
            <a:pPr lvl="1"/>
            <a:r>
              <a:rPr lang="en-US" dirty="0"/>
              <a:t>Its speed and agility improve the customer's satisfaction.</a:t>
            </a:r>
          </a:p>
          <a:p>
            <a:pPr lvl="1"/>
            <a:r>
              <a:rPr lang="en-US" dirty="0"/>
              <a:t>It offers Infrastructure as a Service (IaaS), Platform as a Service (PaaS), as well as Software as a Service (SaaS)</a:t>
            </a:r>
          </a:p>
          <a:p>
            <a:pPr lvl="1"/>
            <a:r>
              <a:rPr lang="en-US" dirty="0"/>
              <a:t>It offers various cloud communications services to our IT environment.</a:t>
            </a:r>
          </a:p>
        </p:txBody>
      </p:sp>
      <p:pic>
        <p:nvPicPr>
          <p:cNvPr id="11266" name="Picture 2" descr="Cloud Service Provider Companies">
            <a:extLst>
              <a:ext uri="{FF2B5EF4-FFF2-40B4-BE49-F238E27FC236}">
                <a16:creationId xmlns:a16="http://schemas.microsoft.com/office/drawing/2014/main" id="{042D35E2-CE84-8BCC-055F-D31CB524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9622" y="0"/>
            <a:ext cx="711199" cy="7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84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3C7032-5430-9383-F2D3-94923D6A183D}"/>
              </a:ext>
            </a:extLst>
          </p:cNvPr>
          <p:cNvSpPr>
            <a:spLocks noGrp="1"/>
          </p:cNvSpPr>
          <p:nvPr>
            <p:ph type="title"/>
          </p:nvPr>
        </p:nvSpPr>
        <p:spPr/>
        <p:txBody>
          <a:bodyPr>
            <a:normAutofit/>
          </a:bodyPr>
          <a:lstStyle/>
          <a:p>
            <a:r>
              <a:rPr lang="en-US" dirty="0"/>
              <a:t>VMware Cloud</a:t>
            </a:r>
          </a:p>
        </p:txBody>
      </p:sp>
      <p:sp>
        <p:nvSpPr>
          <p:cNvPr id="5" name="Content Placeholder 4">
            <a:extLst>
              <a:ext uri="{FF2B5EF4-FFF2-40B4-BE49-F238E27FC236}">
                <a16:creationId xmlns:a16="http://schemas.microsoft.com/office/drawing/2014/main" id="{09E4DF5D-3919-6F1C-99A4-32B12E744ADE}"/>
              </a:ext>
            </a:extLst>
          </p:cNvPr>
          <p:cNvSpPr>
            <a:spLocks noGrp="1"/>
          </p:cNvSpPr>
          <p:nvPr>
            <p:ph idx="1"/>
          </p:nvPr>
        </p:nvSpPr>
        <p:spPr/>
        <p:txBody>
          <a:bodyPr/>
          <a:lstStyle/>
          <a:p>
            <a:r>
              <a:rPr lang="en-US" dirty="0"/>
              <a:t>VMware cloud is a Software-Defined Data Center (SSDC) unified platform for the Hybrid Cloud. </a:t>
            </a:r>
          </a:p>
          <a:p>
            <a:r>
              <a:rPr lang="en-US" dirty="0"/>
              <a:t>It allows cloud providers to build agile, flexible, efficient, and robust cloud services.</a:t>
            </a:r>
          </a:p>
          <a:p>
            <a:r>
              <a:rPr lang="en-US" dirty="0"/>
              <a:t>Features of VMware</a:t>
            </a:r>
          </a:p>
          <a:p>
            <a:pPr lvl="1"/>
            <a:r>
              <a:rPr lang="en-US" dirty="0"/>
              <a:t>VMware cloud works on the pay-as-per-use model and monthly subscription</a:t>
            </a:r>
          </a:p>
          <a:p>
            <a:pPr lvl="1"/>
            <a:r>
              <a:rPr lang="en-US" dirty="0"/>
              <a:t>It provides better customer satisfaction by protecting the user's data.</a:t>
            </a:r>
          </a:p>
          <a:p>
            <a:pPr lvl="1"/>
            <a:r>
              <a:rPr lang="en-US" dirty="0"/>
              <a:t>It can easily create a new VMware Software-Defined Data Center (SDDC) cluster on AWS cloud by utilizing a RESTful API.</a:t>
            </a:r>
          </a:p>
          <a:p>
            <a:pPr lvl="1"/>
            <a:r>
              <a:rPr lang="en-US" dirty="0"/>
              <a:t>It provides flexible storage options. We can manage our application storage on a per-application basis.</a:t>
            </a:r>
          </a:p>
          <a:p>
            <a:pPr lvl="1"/>
            <a:r>
              <a:rPr lang="en-US" dirty="0"/>
              <a:t>It provides a dedicated high-performance network for managing the application traffic and also supports multicast networking.</a:t>
            </a:r>
          </a:p>
          <a:p>
            <a:pPr lvl="1"/>
            <a:r>
              <a:rPr lang="en-US" dirty="0"/>
              <a:t>It eliminates the time and cost complexity.</a:t>
            </a:r>
          </a:p>
        </p:txBody>
      </p:sp>
      <p:pic>
        <p:nvPicPr>
          <p:cNvPr id="12290" name="Picture 2" descr="Cloud Service Provider Companies">
            <a:extLst>
              <a:ext uri="{FF2B5EF4-FFF2-40B4-BE49-F238E27FC236}">
                <a16:creationId xmlns:a16="http://schemas.microsoft.com/office/drawing/2014/main" id="{8D035ABC-3D1D-4ABA-871E-540B2623B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9621" y="1"/>
            <a:ext cx="71120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51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E5AAE3-CA1C-66F0-6545-4E8B9E926763}"/>
              </a:ext>
            </a:extLst>
          </p:cNvPr>
          <p:cNvSpPr>
            <a:spLocks noGrp="1"/>
          </p:cNvSpPr>
          <p:nvPr>
            <p:ph type="title"/>
          </p:nvPr>
        </p:nvSpPr>
        <p:spPr/>
        <p:txBody>
          <a:bodyPr>
            <a:normAutofit/>
          </a:bodyPr>
          <a:lstStyle/>
          <a:p>
            <a:r>
              <a:rPr lang="en-US" dirty="0"/>
              <a:t>Oracle Cloud</a:t>
            </a:r>
          </a:p>
        </p:txBody>
      </p:sp>
      <p:sp>
        <p:nvSpPr>
          <p:cNvPr id="5" name="Content Placeholder 4">
            <a:extLst>
              <a:ext uri="{FF2B5EF4-FFF2-40B4-BE49-F238E27FC236}">
                <a16:creationId xmlns:a16="http://schemas.microsoft.com/office/drawing/2014/main" id="{6DC940D1-C6E4-D2B9-2327-5F78B677E26A}"/>
              </a:ext>
            </a:extLst>
          </p:cNvPr>
          <p:cNvSpPr>
            <a:spLocks noGrp="1"/>
          </p:cNvSpPr>
          <p:nvPr>
            <p:ph idx="1"/>
          </p:nvPr>
        </p:nvSpPr>
        <p:spPr/>
        <p:txBody>
          <a:bodyPr/>
          <a:lstStyle/>
          <a:p>
            <a:r>
              <a:rPr lang="en-US" dirty="0"/>
              <a:t>Oracle cloud platform is offered by the Oracle Corporation. </a:t>
            </a:r>
          </a:p>
          <a:p>
            <a:r>
              <a:rPr lang="en-US" dirty="0"/>
              <a:t>It combines Platform as a Service, Infrastructure as a Service, Software as a Service, and Data as a Service with cloud infrastructure. </a:t>
            </a:r>
          </a:p>
          <a:p>
            <a:r>
              <a:rPr lang="en-US" dirty="0"/>
              <a:t>It is used to perform tasks such as moving applications to the cloud, managing development environment in the cloud, and optimize connection performance.</a:t>
            </a:r>
          </a:p>
          <a:p>
            <a:r>
              <a:rPr lang="en-US" dirty="0"/>
              <a:t>Features of Oracle cloud</a:t>
            </a:r>
          </a:p>
          <a:p>
            <a:pPr lvl="1"/>
            <a:r>
              <a:rPr lang="en-US" dirty="0"/>
              <a:t>Oracle cloud provides various tools for build, integrate, monitor, and secure the applications.</a:t>
            </a:r>
          </a:p>
          <a:p>
            <a:pPr lvl="1"/>
            <a:r>
              <a:rPr lang="en-US" dirty="0"/>
              <a:t>Its infrastructure uses various languages including, Java, Ruby, PHP, Node.js.</a:t>
            </a:r>
          </a:p>
          <a:p>
            <a:pPr lvl="1"/>
            <a:r>
              <a:rPr lang="en-US" dirty="0"/>
              <a:t>It integrates with Docker, VMware, and other DevOps tools.</a:t>
            </a:r>
          </a:p>
          <a:p>
            <a:pPr lvl="1"/>
            <a:r>
              <a:rPr lang="en-US" dirty="0"/>
              <a:t>Oracle database not only provides unparalleled integration between IaaS, PaaS, and SaaS, but also integrates with the on-premises platform to improve operational efficiency.</a:t>
            </a:r>
          </a:p>
          <a:p>
            <a:pPr lvl="1"/>
            <a:r>
              <a:rPr lang="en-US" dirty="0"/>
              <a:t>It maximizes the value of IT investments.</a:t>
            </a:r>
          </a:p>
          <a:p>
            <a:pPr lvl="1"/>
            <a:r>
              <a:rPr lang="en-US" dirty="0"/>
              <a:t>It offers customizable Virtual Cloud Networks, firewalls, and IP addresses to securely support private networks.</a:t>
            </a:r>
          </a:p>
        </p:txBody>
      </p:sp>
      <p:pic>
        <p:nvPicPr>
          <p:cNvPr id="1026" name="Picture 2" descr="Cloud Service Provider Companies">
            <a:extLst>
              <a:ext uri="{FF2B5EF4-FFF2-40B4-BE49-F238E27FC236}">
                <a16:creationId xmlns:a16="http://schemas.microsoft.com/office/drawing/2014/main" id="{B55C0F7D-9197-7166-F232-1FF0CFDE6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0517" y="0"/>
            <a:ext cx="1859345"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85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06F3E5-FFD2-4E16-7547-DEEA14CEC172}"/>
              </a:ext>
            </a:extLst>
          </p:cNvPr>
          <p:cNvSpPr>
            <a:spLocks noGrp="1"/>
          </p:cNvSpPr>
          <p:nvPr>
            <p:ph type="title"/>
          </p:nvPr>
        </p:nvSpPr>
        <p:spPr/>
        <p:txBody>
          <a:bodyPr>
            <a:normAutofit/>
          </a:bodyPr>
          <a:lstStyle/>
          <a:p>
            <a:r>
              <a:rPr lang="en-US" dirty="0"/>
              <a:t>Red Hat</a:t>
            </a:r>
          </a:p>
        </p:txBody>
      </p:sp>
      <p:sp>
        <p:nvSpPr>
          <p:cNvPr id="5" name="Content Placeholder 4">
            <a:extLst>
              <a:ext uri="{FF2B5EF4-FFF2-40B4-BE49-F238E27FC236}">
                <a16:creationId xmlns:a16="http://schemas.microsoft.com/office/drawing/2014/main" id="{7A1A2562-590A-1757-715A-B6E31235434A}"/>
              </a:ext>
            </a:extLst>
          </p:cNvPr>
          <p:cNvSpPr>
            <a:spLocks noGrp="1"/>
          </p:cNvSpPr>
          <p:nvPr>
            <p:ph idx="1"/>
          </p:nvPr>
        </p:nvSpPr>
        <p:spPr/>
        <p:txBody>
          <a:bodyPr/>
          <a:lstStyle/>
          <a:p>
            <a:r>
              <a:rPr lang="en-US" dirty="0"/>
              <a:t>Red Hat virtualization is an open standard and desktop virtualization platform produced by Red Hat. </a:t>
            </a:r>
          </a:p>
          <a:p>
            <a:r>
              <a:rPr lang="en-US" dirty="0"/>
              <a:t>It is very popular for the Linux environment to provide various infrastructure solutions for virtualized servers as well as technical workstations. </a:t>
            </a:r>
          </a:p>
          <a:p>
            <a:r>
              <a:rPr lang="en-US" dirty="0"/>
              <a:t>Most of the small and medium-sized organizations use Red Hat to run their organizations smoothly. </a:t>
            </a:r>
          </a:p>
          <a:p>
            <a:r>
              <a:rPr lang="en-US" dirty="0"/>
              <a:t>It offers higher density, better performance, agility, and security to the resources. </a:t>
            </a:r>
          </a:p>
          <a:p>
            <a:r>
              <a:rPr lang="en-US" dirty="0"/>
              <a:t>It also improves the organization's economy by providing cheaper and easier management capabilities.</a:t>
            </a:r>
          </a:p>
          <a:p>
            <a:r>
              <a:rPr lang="en-US" dirty="0">
                <a:solidFill>
                  <a:srgbClr val="C00000"/>
                </a:solidFill>
              </a:rPr>
              <a:t>Features of Rad Hat</a:t>
            </a:r>
          </a:p>
          <a:p>
            <a:pPr lvl="1"/>
            <a:r>
              <a:rPr lang="en-US" dirty="0"/>
              <a:t>It provides secure, certified, and updated container images via the Red Hat Container catalog.</a:t>
            </a:r>
          </a:p>
          <a:p>
            <a:pPr lvl="1"/>
            <a:r>
              <a:rPr lang="en-US" dirty="0"/>
              <a:t>It cloud includes OpenShift, which is an app development platform that allows developers to access, modernize, and deploy apps</a:t>
            </a:r>
          </a:p>
          <a:p>
            <a:pPr lvl="1"/>
            <a:r>
              <a:rPr lang="en-US" dirty="0"/>
              <a:t>It supports up to 16 virtual machines, each having up to 256GB of RAM.</a:t>
            </a:r>
          </a:p>
          <a:p>
            <a:pPr lvl="1"/>
            <a:r>
              <a:rPr lang="en-US" dirty="0"/>
              <a:t>It offers better reliability, availability, and serviceability.</a:t>
            </a:r>
          </a:p>
        </p:txBody>
      </p:sp>
      <p:pic>
        <p:nvPicPr>
          <p:cNvPr id="2050" name="Picture 2" descr="Cloud Service Provider Companies">
            <a:extLst>
              <a:ext uri="{FF2B5EF4-FFF2-40B4-BE49-F238E27FC236}">
                <a16:creationId xmlns:a16="http://schemas.microsoft.com/office/drawing/2014/main" id="{92F05D5B-5518-E744-C588-078CE019F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8499" y="-21516"/>
            <a:ext cx="787322" cy="78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21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65CCC-00EC-86B7-BA5E-AA082239465B}"/>
              </a:ext>
            </a:extLst>
          </p:cNvPr>
          <p:cNvSpPr>
            <a:spLocks noGrp="1"/>
          </p:cNvSpPr>
          <p:nvPr>
            <p:ph type="title"/>
          </p:nvPr>
        </p:nvSpPr>
        <p:spPr/>
        <p:txBody>
          <a:bodyPr>
            <a:normAutofit/>
          </a:bodyPr>
          <a:lstStyle/>
          <a:p>
            <a:r>
              <a:rPr lang="en-US" dirty="0"/>
              <a:t>Digital Ocean</a:t>
            </a:r>
          </a:p>
        </p:txBody>
      </p:sp>
      <p:sp>
        <p:nvSpPr>
          <p:cNvPr id="5" name="Content Placeholder 4">
            <a:extLst>
              <a:ext uri="{FF2B5EF4-FFF2-40B4-BE49-F238E27FC236}">
                <a16:creationId xmlns:a16="http://schemas.microsoft.com/office/drawing/2014/main" id="{728139BE-77DC-AA20-AAC1-C1097B3CC354}"/>
              </a:ext>
            </a:extLst>
          </p:cNvPr>
          <p:cNvSpPr>
            <a:spLocks noGrp="1"/>
          </p:cNvSpPr>
          <p:nvPr>
            <p:ph idx="1"/>
          </p:nvPr>
        </p:nvSpPr>
        <p:spPr/>
        <p:txBody>
          <a:bodyPr/>
          <a:lstStyle/>
          <a:p>
            <a:r>
              <a:rPr lang="en-US" dirty="0"/>
              <a:t>Digital Ocean is the unique cloud provider that offers computing services to the organization. It was founded in 2011 by Moisey </a:t>
            </a:r>
            <a:r>
              <a:rPr lang="en-US" dirty="0" err="1"/>
              <a:t>Uretsky</a:t>
            </a:r>
            <a:r>
              <a:rPr lang="en-US" dirty="0"/>
              <a:t> and Ben. It is one of the best cloud provider that allows us to manage and deploy web applications.</a:t>
            </a:r>
          </a:p>
          <a:p>
            <a:r>
              <a:rPr lang="en-US" dirty="0"/>
              <a:t>Features of Digital Ocean</a:t>
            </a:r>
          </a:p>
          <a:p>
            <a:pPr lvl="1"/>
            <a:r>
              <a:rPr lang="en-US" dirty="0"/>
              <a:t>It uses the KVM hypervisor to allocate physical resources to the virtual servers.</a:t>
            </a:r>
          </a:p>
          <a:p>
            <a:pPr lvl="1"/>
            <a:r>
              <a:rPr lang="en-US" dirty="0"/>
              <a:t>It provides high-quality performance.</a:t>
            </a:r>
          </a:p>
          <a:p>
            <a:pPr lvl="1"/>
            <a:r>
              <a:rPr lang="en-US" dirty="0"/>
              <a:t>It offers a digital community platform that helps to answer queries and holding feedbacks.</a:t>
            </a:r>
          </a:p>
          <a:p>
            <a:pPr lvl="1"/>
            <a:r>
              <a:rPr lang="en-US" dirty="0"/>
              <a:t>It allows developers to use cloud servers to quickly create new virtual machines for their projects.</a:t>
            </a:r>
          </a:p>
          <a:p>
            <a:pPr lvl="1"/>
            <a:r>
              <a:rPr lang="en-US" dirty="0"/>
              <a:t>It offers one-click apps for droplets. These apps include MySQL, Docker, MongoDB, </a:t>
            </a:r>
            <a:r>
              <a:rPr lang="en-US" dirty="0" err="1"/>
              <a:t>Wordpress</a:t>
            </a:r>
            <a:r>
              <a:rPr lang="en-US" dirty="0"/>
              <a:t>, PhpMyAdmin, LAMP stack, Ghost, and Machine Learning.</a:t>
            </a:r>
          </a:p>
        </p:txBody>
      </p:sp>
      <p:pic>
        <p:nvPicPr>
          <p:cNvPr id="3074" name="Picture 2" descr="Cloud Service Provider Companies">
            <a:extLst>
              <a:ext uri="{FF2B5EF4-FFF2-40B4-BE49-F238E27FC236}">
                <a16:creationId xmlns:a16="http://schemas.microsoft.com/office/drawing/2014/main" id="{10E18E08-9B7B-34CF-7CA1-61A207D48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844" y="0"/>
            <a:ext cx="685799" cy="68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6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CDB7-BA53-1629-BC23-C87C26D3FA51}"/>
              </a:ext>
            </a:extLst>
          </p:cNvPr>
          <p:cNvSpPr>
            <a:spLocks noGrp="1"/>
          </p:cNvSpPr>
          <p:nvPr>
            <p:ph type="title"/>
          </p:nvPr>
        </p:nvSpPr>
        <p:spPr/>
        <p:txBody>
          <a:bodyPr/>
          <a:lstStyle/>
          <a:p>
            <a:r>
              <a:rPr lang="en-US" dirty="0"/>
              <a:t>Cloud Computing Jobs</a:t>
            </a:r>
          </a:p>
        </p:txBody>
      </p:sp>
      <p:sp>
        <p:nvSpPr>
          <p:cNvPr id="3" name="Text Placeholder 2">
            <a:extLst>
              <a:ext uri="{FF2B5EF4-FFF2-40B4-BE49-F238E27FC236}">
                <a16:creationId xmlns:a16="http://schemas.microsoft.com/office/drawing/2014/main" id="{8CC6C7C0-A9C7-871E-2113-BB2EA22312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8719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E389-97CC-8A0B-D25D-C0F029BCC89C}"/>
              </a:ext>
            </a:extLst>
          </p:cNvPr>
          <p:cNvSpPr>
            <a:spLocks noGrp="1"/>
          </p:cNvSpPr>
          <p:nvPr>
            <p:ph type="title"/>
          </p:nvPr>
        </p:nvSpPr>
        <p:spPr/>
        <p:txBody>
          <a:bodyPr>
            <a:normAutofit/>
          </a:bodyPr>
          <a:lstStyle/>
          <a:p>
            <a:r>
              <a:rPr lang="en-US" dirty="0"/>
              <a:t>Cloud Computing Jobs</a:t>
            </a:r>
          </a:p>
        </p:txBody>
      </p:sp>
      <p:sp>
        <p:nvSpPr>
          <p:cNvPr id="3" name="Content Placeholder 2">
            <a:extLst>
              <a:ext uri="{FF2B5EF4-FFF2-40B4-BE49-F238E27FC236}">
                <a16:creationId xmlns:a16="http://schemas.microsoft.com/office/drawing/2014/main" id="{D7C5509B-14B7-73EF-5F84-AB3F89695E4D}"/>
              </a:ext>
            </a:extLst>
          </p:cNvPr>
          <p:cNvSpPr>
            <a:spLocks noGrp="1"/>
          </p:cNvSpPr>
          <p:nvPr>
            <p:ph idx="1"/>
          </p:nvPr>
        </p:nvSpPr>
        <p:spPr/>
        <p:txBody>
          <a:bodyPr/>
          <a:lstStyle/>
          <a:p>
            <a:endParaRPr lang="en-US"/>
          </a:p>
        </p:txBody>
      </p:sp>
      <p:pic>
        <p:nvPicPr>
          <p:cNvPr id="4098" name="Picture 2" descr="Cloud Computing Jobs">
            <a:extLst>
              <a:ext uri="{FF2B5EF4-FFF2-40B4-BE49-F238E27FC236}">
                <a16:creationId xmlns:a16="http://schemas.microsoft.com/office/drawing/2014/main" id="{E378D168-0E11-21F3-CCB1-6090B983E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525" y="863444"/>
            <a:ext cx="9216949" cy="488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7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5CB623-401C-BA12-15FC-7C5EB3F2E46C}"/>
              </a:ext>
            </a:extLst>
          </p:cNvPr>
          <p:cNvSpPr>
            <a:spLocks noGrp="1"/>
          </p:cNvSpPr>
          <p:nvPr>
            <p:ph type="title"/>
          </p:nvPr>
        </p:nvSpPr>
        <p:spPr/>
        <p:txBody>
          <a:bodyPr/>
          <a:lstStyle/>
          <a:p>
            <a:r>
              <a:rPr lang="en-US" dirty="0"/>
              <a:t>Cloud Computing Jobs</a:t>
            </a:r>
          </a:p>
        </p:txBody>
      </p:sp>
      <p:sp>
        <p:nvSpPr>
          <p:cNvPr id="5" name="Content Placeholder 4">
            <a:extLst>
              <a:ext uri="{FF2B5EF4-FFF2-40B4-BE49-F238E27FC236}">
                <a16:creationId xmlns:a16="http://schemas.microsoft.com/office/drawing/2014/main" id="{8BFF931B-10EA-876E-9ED1-EA73E845C882}"/>
              </a:ext>
            </a:extLst>
          </p:cNvPr>
          <p:cNvSpPr>
            <a:spLocks noGrp="1"/>
          </p:cNvSpPr>
          <p:nvPr>
            <p:ph idx="1"/>
          </p:nvPr>
        </p:nvSpPr>
        <p:spPr>
          <a:xfrm>
            <a:off x="131180" y="863444"/>
            <a:ext cx="11929641" cy="5590565"/>
          </a:xfrm>
        </p:spPr>
        <p:txBody>
          <a:bodyPr/>
          <a:lstStyle/>
          <a:p>
            <a:r>
              <a:rPr lang="en-US" dirty="0"/>
              <a:t>Cloud administrator</a:t>
            </a:r>
          </a:p>
          <a:p>
            <a:pPr lvl="1"/>
            <a:r>
              <a:rPr lang="en-IN" b="1" dirty="0"/>
              <a:t>Average salary</a:t>
            </a:r>
            <a:r>
              <a:rPr lang="en-IN" dirty="0"/>
              <a:t>: $70,501</a:t>
            </a:r>
            <a:endParaRPr lang="en-US" dirty="0"/>
          </a:p>
          <a:p>
            <a:r>
              <a:rPr lang="en-US" dirty="0"/>
              <a:t>Cloud architect</a:t>
            </a:r>
          </a:p>
          <a:p>
            <a:pPr lvl="1"/>
            <a:r>
              <a:rPr lang="en-IN" b="1" dirty="0"/>
              <a:t>Average salary</a:t>
            </a:r>
            <a:r>
              <a:rPr lang="en-IN" dirty="0"/>
              <a:t>: $145,820</a:t>
            </a:r>
            <a:endParaRPr lang="en-US" dirty="0"/>
          </a:p>
          <a:p>
            <a:r>
              <a:rPr lang="en-US" dirty="0"/>
              <a:t>Cloud automation engineer</a:t>
            </a:r>
          </a:p>
          <a:p>
            <a:pPr lvl="1"/>
            <a:r>
              <a:rPr lang="en-IN" b="1" dirty="0"/>
              <a:t>Average salary</a:t>
            </a:r>
            <a:r>
              <a:rPr lang="en-IN" dirty="0"/>
              <a:t>: $141,000</a:t>
            </a:r>
            <a:endParaRPr lang="en-US" dirty="0"/>
          </a:p>
          <a:p>
            <a:r>
              <a:rPr lang="en-US" dirty="0"/>
              <a:t>Cloud consultant</a:t>
            </a:r>
          </a:p>
          <a:p>
            <a:pPr lvl="1"/>
            <a:r>
              <a:rPr lang="en-IN" b="1" dirty="0"/>
              <a:t>Average salary</a:t>
            </a:r>
            <a:r>
              <a:rPr lang="en-IN" dirty="0"/>
              <a:t>: $109,553</a:t>
            </a:r>
            <a:endParaRPr lang="en-US" dirty="0"/>
          </a:p>
          <a:p>
            <a:r>
              <a:rPr lang="en-US" dirty="0"/>
              <a:t>Cloud engineer</a:t>
            </a:r>
          </a:p>
          <a:p>
            <a:pPr lvl="1"/>
            <a:r>
              <a:rPr lang="en-IN" b="1" dirty="0"/>
              <a:t>Average salary</a:t>
            </a:r>
            <a:r>
              <a:rPr lang="en-IN" dirty="0"/>
              <a:t>: $123,663</a:t>
            </a:r>
            <a:endParaRPr lang="en-US" dirty="0"/>
          </a:p>
          <a:p>
            <a:r>
              <a:rPr lang="en-US" dirty="0"/>
              <a:t>Cloud security analyst</a:t>
            </a:r>
          </a:p>
          <a:p>
            <a:pPr lvl="1"/>
            <a:r>
              <a:rPr lang="en-IN" b="1" dirty="0"/>
              <a:t>Average salary</a:t>
            </a:r>
            <a:r>
              <a:rPr lang="en-IN" dirty="0"/>
              <a:t>: $119,198</a:t>
            </a:r>
            <a:endParaRPr lang="en-US" dirty="0"/>
          </a:p>
          <a:p>
            <a:r>
              <a:rPr lang="en-US" dirty="0"/>
              <a:t>Cloud software engineer</a:t>
            </a:r>
          </a:p>
          <a:p>
            <a:pPr lvl="1"/>
            <a:r>
              <a:rPr lang="en-IN" b="1" dirty="0"/>
              <a:t>Average salary</a:t>
            </a:r>
            <a:r>
              <a:rPr lang="en-IN" dirty="0"/>
              <a:t>: $112,897</a:t>
            </a:r>
            <a:endParaRPr lang="en-US" dirty="0"/>
          </a:p>
          <a:p>
            <a:endParaRPr lang="en-US" dirty="0"/>
          </a:p>
        </p:txBody>
      </p:sp>
    </p:spTree>
    <p:extLst>
      <p:ext uri="{BB962C8B-B14F-4D97-AF65-F5344CB8AC3E}">
        <p14:creationId xmlns:p14="http://schemas.microsoft.com/office/powerpoint/2010/main" val="185965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normAutofit/>
          </a:bodyPr>
          <a:lstStyle/>
          <a:p>
            <a:r>
              <a:rPr lang="en-US" dirty="0"/>
              <a:t>Characteristics of Cloud Computing</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US" dirty="0"/>
              <a:t>Agility</a:t>
            </a:r>
          </a:p>
          <a:p>
            <a:pPr lvl="1"/>
            <a:r>
              <a:rPr lang="en-US" dirty="0"/>
              <a:t>The cloud works in a </a:t>
            </a:r>
            <a:r>
              <a:rPr lang="en-US" dirty="0">
                <a:solidFill>
                  <a:srgbClr val="C00000"/>
                </a:solidFill>
              </a:rPr>
              <a:t>distributed computing environment</a:t>
            </a:r>
            <a:r>
              <a:rPr lang="en-US" dirty="0"/>
              <a:t>. It shares resources among users and works very fast.</a:t>
            </a:r>
          </a:p>
          <a:p>
            <a:r>
              <a:rPr lang="en-US" dirty="0"/>
              <a:t>High availability and reliability</a:t>
            </a:r>
          </a:p>
          <a:p>
            <a:pPr lvl="1"/>
            <a:r>
              <a:rPr lang="en-US" dirty="0"/>
              <a:t>The </a:t>
            </a:r>
            <a:r>
              <a:rPr lang="en-US" dirty="0">
                <a:solidFill>
                  <a:srgbClr val="C00000"/>
                </a:solidFill>
              </a:rPr>
              <a:t>availability</a:t>
            </a:r>
            <a:r>
              <a:rPr lang="en-US" dirty="0"/>
              <a:t> of servers is high and more reliable because the chances of </a:t>
            </a:r>
            <a:r>
              <a:rPr lang="en-US" dirty="0">
                <a:solidFill>
                  <a:srgbClr val="C00000"/>
                </a:solidFill>
              </a:rPr>
              <a:t>infrastructure failure are minimum.</a:t>
            </a:r>
          </a:p>
          <a:p>
            <a:r>
              <a:rPr lang="en-IN" dirty="0"/>
              <a:t>High Scalability</a:t>
            </a:r>
          </a:p>
          <a:p>
            <a:pPr lvl="1"/>
            <a:r>
              <a:rPr lang="en-IN" dirty="0"/>
              <a:t>Cloud offers "</a:t>
            </a:r>
            <a:r>
              <a:rPr lang="en-IN" dirty="0">
                <a:solidFill>
                  <a:srgbClr val="C00000"/>
                </a:solidFill>
              </a:rPr>
              <a:t>on-demand</a:t>
            </a:r>
            <a:r>
              <a:rPr lang="en-IN" dirty="0"/>
              <a:t>" provisioning of resources on a large scale, without having engineers for peak loads.</a:t>
            </a:r>
          </a:p>
          <a:p>
            <a:r>
              <a:rPr lang="en-IN" dirty="0"/>
              <a:t>Multi-Sharing</a:t>
            </a:r>
          </a:p>
          <a:p>
            <a:pPr lvl="1"/>
            <a:r>
              <a:rPr lang="en-IN" dirty="0"/>
              <a:t>Multiple users and applications can work more efficiently with </a:t>
            </a:r>
            <a:r>
              <a:rPr lang="en-IN" dirty="0">
                <a:solidFill>
                  <a:srgbClr val="C00000"/>
                </a:solidFill>
              </a:rPr>
              <a:t>cost reductions </a:t>
            </a:r>
            <a:r>
              <a:rPr lang="en-IN" dirty="0"/>
              <a:t>by sharing </a:t>
            </a:r>
            <a:r>
              <a:rPr lang="en-IN" dirty="0">
                <a:solidFill>
                  <a:srgbClr val="C00000"/>
                </a:solidFill>
              </a:rPr>
              <a:t>common infrastructure</a:t>
            </a:r>
            <a:r>
              <a:rPr lang="en-IN" dirty="0"/>
              <a:t>.</a:t>
            </a:r>
          </a:p>
          <a:p>
            <a:r>
              <a:rPr lang="en-IN" dirty="0"/>
              <a:t>Device and Location Independence</a:t>
            </a:r>
          </a:p>
          <a:p>
            <a:pPr lvl="1"/>
            <a:r>
              <a:rPr lang="en-IN" dirty="0"/>
              <a:t>It enables the users to access systems using a web browser </a:t>
            </a:r>
            <a:r>
              <a:rPr lang="en-IN" dirty="0">
                <a:solidFill>
                  <a:srgbClr val="C00000"/>
                </a:solidFill>
              </a:rPr>
              <a:t>regardless of their location</a:t>
            </a:r>
            <a:r>
              <a:rPr lang="en-IN" dirty="0"/>
              <a:t> or what device they use e.g. PC, mobile phone, etc. </a:t>
            </a:r>
          </a:p>
          <a:p>
            <a:pPr lvl="1"/>
            <a:r>
              <a:rPr lang="en-IN" dirty="0"/>
              <a:t>As infrastructure is </a:t>
            </a:r>
            <a:r>
              <a:rPr lang="en-IN" dirty="0">
                <a:solidFill>
                  <a:srgbClr val="C00000"/>
                </a:solidFill>
              </a:rPr>
              <a:t>off-site</a:t>
            </a:r>
            <a:r>
              <a:rPr lang="en-IN" dirty="0"/>
              <a:t> and accessed via the Internet, users can connect from anywhere.</a:t>
            </a:r>
          </a:p>
        </p:txBody>
      </p:sp>
    </p:spTree>
    <p:extLst>
      <p:ext uri="{BB962C8B-B14F-4D97-AF65-F5344CB8AC3E}">
        <p14:creationId xmlns:p14="http://schemas.microsoft.com/office/powerpoint/2010/main" val="1896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a:xfrm>
            <a:off x="2180943" y="6175935"/>
            <a:ext cx="3735998" cy="290081"/>
          </a:xfrm>
        </p:spPr>
        <p:txBody>
          <a:bodyPr/>
          <a:lstStyle/>
          <a:p>
            <a:r>
              <a:rPr lang="en-US" dirty="0"/>
              <a:t>umesh.thoriya@darshan.ac.in</a:t>
            </a:r>
          </a:p>
        </p:txBody>
      </p:sp>
      <p:sp>
        <p:nvSpPr>
          <p:cNvPr id="29"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a:xfrm>
            <a:off x="2183874" y="6460218"/>
            <a:ext cx="3735998" cy="290081"/>
          </a:xfrm>
        </p:spPr>
        <p:txBody>
          <a:bodyPr/>
          <a:lstStyle/>
          <a:p>
            <a:r>
              <a:rPr lang="en-US" dirty="0"/>
              <a:t>9714233355</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37768"/>
            <a:ext cx="3735998" cy="290081"/>
          </a:xfrm>
        </p:spPr>
        <p:txBody>
          <a:bodyPr/>
          <a:lstStyle/>
          <a:p>
            <a:r>
              <a:rPr lang="en-US" dirty="0"/>
              <a:t>Computer Engineering Department</a:t>
            </a:r>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a:xfrm>
            <a:off x="1837677" y="5273332"/>
            <a:ext cx="5581039" cy="290081"/>
          </a:xfrm>
        </p:spPr>
        <p:txBody>
          <a:bodyPr/>
          <a:lstStyle/>
          <a:p>
            <a:r>
              <a:rPr lang="en-US" dirty="0"/>
              <a:t>Prof. Umesh </a:t>
            </a:r>
            <a:r>
              <a:rPr lang="en-US" dirty="0" err="1"/>
              <a:t>Thoriya</a:t>
            </a:r>
            <a:endParaRPr lang="en-US" dirty="0"/>
          </a:p>
        </p:txBody>
      </p:sp>
      <p:pic>
        <p:nvPicPr>
          <p:cNvPr id="32" name="Picture Placeholder 1"/>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353569" y="5211251"/>
            <a:ext cx="1353599" cy="1353599"/>
          </a:xfrm>
        </p:spPr>
      </p:pic>
      <p:pic>
        <p:nvPicPr>
          <p:cNvPr id="9" name="Picture Placeholder 11">
            <a:extLst>
              <a:ext uri="{FF2B5EF4-FFF2-40B4-BE49-F238E27FC236}">
                <a16:creationId xmlns:a16="http://schemas.microsoft.com/office/drawing/2014/main" id="{DCE116E1-3FD6-4C4A-A41E-E0737BF664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pic>
      <p:sp>
        <p:nvSpPr>
          <p:cNvPr id="10" name="Text Placeholder 9">
            <a:extLst>
              <a:ext uri="{FF2B5EF4-FFF2-40B4-BE49-F238E27FC236}">
                <a16:creationId xmlns:a16="http://schemas.microsoft.com/office/drawing/2014/main" id="{773BE456-33E7-B748-B5B3-F501CA8044F3}"/>
              </a:ext>
            </a:extLst>
          </p:cNvPr>
          <p:cNvSpPr txBox="1">
            <a:spLocks/>
          </p:cNvSpPr>
          <p:nvPr/>
        </p:nvSpPr>
        <p:spPr>
          <a:xfrm>
            <a:off x="2734156" y="172784"/>
            <a:ext cx="4646358" cy="73465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ct val="0"/>
              </a:spcBef>
              <a:buFont typeface="Arial" panose="020B0604020202020204" pitchFamily="34" charset="0"/>
              <a:buNone/>
              <a:defRPr lang="en-US" sz="1800" b="0" kern="1200" dirty="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dirty="0"/>
              <a:t>Cloud Computing </a:t>
            </a:r>
            <a:r>
              <a:rPr lang="en-US" dirty="0"/>
              <a:t>(IAT)</a:t>
            </a:r>
          </a:p>
          <a:p>
            <a:pPr>
              <a:spcAft>
                <a:spcPts val="600"/>
              </a:spcAft>
            </a:pPr>
            <a:r>
              <a:rPr lang="en-US" dirty="0"/>
              <a:t>DU #2104CS521</a:t>
            </a:r>
          </a:p>
        </p:txBody>
      </p:sp>
    </p:spTree>
    <p:extLst>
      <p:ext uri="{BB962C8B-B14F-4D97-AF65-F5344CB8AC3E}">
        <p14:creationId xmlns:p14="http://schemas.microsoft.com/office/powerpoint/2010/main" val="3967651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Characteristics of Cloud Computing – Cont.</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IN" dirty="0"/>
              <a:t>Maintenance</a:t>
            </a:r>
          </a:p>
          <a:p>
            <a:pPr lvl="1"/>
            <a:r>
              <a:rPr lang="en-IN" dirty="0"/>
              <a:t>Maintenance of cloud computing applications is </a:t>
            </a:r>
            <a:r>
              <a:rPr lang="en-IN" dirty="0">
                <a:solidFill>
                  <a:srgbClr val="C00000"/>
                </a:solidFill>
              </a:rPr>
              <a:t>easier</a:t>
            </a:r>
            <a:r>
              <a:rPr lang="en-IN" dirty="0"/>
              <a:t>, since they </a:t>
            </a:r>
            <a:r>
              <a:rPr lang="en-IN" dirty="0">
                <a:solidFill>
                  <a:srgbClr val="C00000"/>
                </a:solidFill>
              </a:rPr>
              <a:t>do not need to be installed </a:t>
            </a:r>
            <a:r>
              <a:rPr lang="en-IN" dirty="0"/>
              <a:t>on each user's computer and can be accessed from different places. </a:t>
            </a:r>
          </a:p>
          <a:p>
            <a:r>
              <a:rPr lang="en-IN" dirty="0"/>
              <a:t>Low Cost</a:t>
            </a:r>
          </a:p>
          <a:p>
            <a:pPr lvl="1"/>
            <a:r>
              <a:rPr lang="en-IN" dirty="0"/>
              <a:t>The cost will be reduced because to take the services of cloud computing, IT company </a:t>
            </a:r>
            <a:r>
              <a:rPr lang="en-IN" dirty="0">
                <a:solidFill>
                  <a:srgbClr val="C00000"/>
                </a:solidFill>
              </a:rPr>
              <a:t>need not to set its own infrastructure </a:t>
            </a:r>
            <a:r>
              <a:rPr lang="en-IN" dirty="0"/>
              <a:t>and </a:t>
            </a:r>
            <a:r>
              <a:rPr lang="en-IN" dirty="0">
                <a:solidFill>
                  <a:srgbClr val="C00000"/>
                </a:solidFill>
              </a:rPr>
              <a:t>pay-as-per usage </a:t>
            </a:r>
            <a:r>
              <a:rPr lang="en-IN" dirty="0"/>
              <a:t>of resources.</a:t>
            </a:r>
          </a:p>
          <a:p>
            <a:r>
              <a:rPr lang="en-IN" dirty="0"/>
              <a:t>Services in the pay-per-use mode</a:t>
            </a:r>
          </a:p>
          <a:p>
            <a:pPr lvl="1"/>
            <a:r>
              <a:rPr lang="en-IN" dirty="0"/>
              <a:t>Application Programming Interfaces (APIs) are provided to the users so that they can access services on the cloud by using these APIs and </a:t>
            </a:r>
            <a:r>
              <a:rPr lang="en-IN" dirty="0">
                <a:solidFill>
                  <a:srgbClr val="C00000"/>
                </a:solidFill>
              </a:rPr>
              <a:t>pay the charges as per the usage </a:t>
            </a:r>
            <a:r>
              <a:rPr lang="en-IN" dirty="0"/>
              <a:t>of services.</a:t>
            </a:r>
          </a:p>
          <a:p>
            <a:endParaRPr lang="en-IN" dirty="0"/>
          </a:p>
          <a:p>
            <a:endParaRPr lang="en-US" dirty="0"/>
          </a:p>
        </p:txBody>
      </p:sp>
    </p:spTree>
    <p:extLst>
      <p:ext uri="{BB962C8B-B14F-4D97-AF65-F5344CB8AC3E}">
        <p14:creationId xmlns:p14="http://schemas.microsoft.com/office/powerpoint/2010/main" val="368284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normAutofit/>
          </a:bodyPr>
          <a:lstStyle/>
          <a:p>
            <a:r>
              <a:rPr lang="en-US" dirty="0"/>
              <a:t>Advantages of Cloud Computing</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US" dirty="0"/>
              <a:t>Back-up and Restore data</a:t>
            </a:r>
          </a:p>
          <a:p>
            <a:r>
              <a:rPr lang="en-US" dirty="0"/>
              <a:t>Improved Collaboration</a:t>
            </a:r>
          </a:p>
          <a:p>
            <a:r>
              <a:rPr lang="en-IN" dirty="0"/>
              <a:t>Excellent Accessibility – Anytime - Anywhere</a:t>
            </a:r>
          </a:p>
          <a:p>
            <a:r>
              <a:rPr lang="en-IN" dirty="0"/>
              <a:t>Low Maintenance Cost</a:t>
            </a:r>
          </a:p>
          <a:p>
            <a:r>
              <a:rPr lang="en-IN" dirty="0"/>
              <a:t>Mobility</a:t>
            </a:r>
          </a:p>
          <a:p>
            <a:r>
              <a:rPr lang="en-IN" dirty="0"/>
              <a:t>Services in the pay-per-use Model</a:t>
            </a:r>
          </a:p>
          <a:p>
            <a:r>
              <a:rPr lang="en-IN" dirty="0"/>
              <a:t>Unlimited Storage Capacity</a:t>
            </a:r>
          </a:p>
          <a:p>
            <a:r>
              <a:rPr lang="en-IN" dirty="0"/>
              <a:t>Data security</a:t>
            </a:r>
          </a:p>
        </p:txBody>
      </p:sp>
      <p:pic>
        <p:nvPicPr>
          <p:cNvPr id="5122" name="Picture 2" descr="Advantages of Cloud Computing">
            <a:extLst>
              <a:ext uri="{FF2B5EF4-FFF2-40B4-BE49-F238E27FC236}">
                <a16:creationId xmlns:a16="http://schemas.microsoft.com/office/drawing/2014/main" id="{AE92C998-0ED4-0C9F-04A9-406994C4C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702" y="989702"/>
            <a:ext cx="5712535" cy="4570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64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2105CS412_CN_Unit_1_Basics of Computer Network</Template>
  <TotalTime>6759</TotalTime>
  <Words>4991</Words>
  <Application>Microsoft Office PowerPoint</Application>
  <PresentationFormat>Widescreen</PresentationFormat>
  <Paragraphs>551</Paragraphs>
  <Slides>70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Roboto Condensed Light</vt:lpstr>
      <vt:lpstr>Wingdings 3</vt:lpstr>
      <vt:lpstr>Arial</vt:lpstr>
      <vt:lpstr>Calibri</vt:lpstr>
      <vt:lpstr>Wingdings 2</vt:lpstr>
      <vt:lpstr>Wingdings</vt:lpstr>
      <vt:lpstr>Roboto Condensed</vt:lpstr>
      <vt:lpstr>VIdeo Lecture 16x9 Light Template</vt:lpstr>
      <vt:lpstr>Unit-1  Introduction to Cloud Computing</vt:lpstr>
      <vt:lpstr>PowerPoint Presentation</vt:lpstr>
      <vt:lpstr>What is Cloud Computing?</vt:lpstr>
      <vt:lpstr>What is Cloud Computing?</vt:lpstr>
      <vt:lpstr>Operation of Cloud Computing</vt:lpstr>
      <vt:lpstr>Why Cloud Computing?</vt:lpstr>
      <vt:lpstr>Characteristics of Cloud Computing</vt:lpstr>
      <vt:lpstr>Characteristics of Cloud Computing – Cont.</vt:lpstr>
      <vt:lpstr>Advantages of Cloud Computing</vt:lpstr>
      <vt:lpstr>Disadvantages of Cloud Computing</vt:lpstr>
      <vt:lpstr>Origin of Cloud</vt:lpstr>
      <vt:lpstr>Cloud Computing Architecture</vt:lpstr>
      <vt:lpstr>Cloud Computing Architecture</vt:lpstr>
      <vt:lpstr>Cloud Computing Architecture – Cont.</vt:lpstr>
      <vt:lpstr>Components of Cloud Computing Architecture</vt:lpstr>
      <vt:lpstr>Components of Cloud Computing Architecture – Cont.</vt:lpstr>
      <vt:lpstr>Cloud Computing Technology</vt:lpstr>
      <vt:lpstr>Virtualization</vt:lpstr>
      <vt:lpstr>Types of Virtualization</vt:lpstr>
      <vt:lpstr>Service-Oriented Architecture (SOA)</vt:lpstr>
      <vt:lpstr>Grid Computing</vt:lpstr>
      <vt:lpstr>Grid Computing – Cont.</vt:lpstr>
      <vt:lpstr>Utility Computing</vt:lpstr>
      <vt:lpstr>Cloud Computing Vs Grid Computing</vt:lpstr>
      <vt:lpstr>Application &amp; Security Risk</vt:lpstr>
      <vt:lpstr>Types of Cloud</vt:lpstr>
      <vt:lpstr>Types of Cloud</vt:lpstr>
      <vt:lpstr>Types of Cloud</vt:lpstr>
      <vt:lpstr>Types of Cloud</vt:lpstr>
      <vt:lpstr>Types of Cloud</vt:lpstr>
      <vt:lpstr>Public Cloud</vt:lpstr>
      <vt:lpstr>Public Cloud</vt:lpstr>
      <vt:lpstr>Public Cloud – Cont.</vt:lpstr>
      <vt:lpstr>Private Cloud</vt:lpstr>
      <vt:lpstr>Private Cloud</vt:lpstr>
      <vt:lpstr>Private Cloud – Cont.</vt:lpstr>
      <vt:lpstr>Hybrid Cloud</vt:lpstr>
      <vt:lpstr>Hybrid Cloud</vt:lpstr>
      <vt:lpstr>Hybrid Cloud – Cont.</vt:lpstr>
      <vt:lpstr>Community Cloud</vt:lpstr>
      <vt:lpstr>Community Cloud</vt:lpstr>
      <vt:lpstr>Community Cloud – Cont.</vt:lpstr>
      <vt:lpstr>Public Cloud Vs. Private Cloud Vs. Hybrid Cloud Vs. Community Cloud</vt:lpstr>
      <vt:lpstr>Cloud Service Models</vt:lpstr>
      <vt:lpstr>Cloud Service Models</vt:lpstr>
      <vt:lpstr>Infrastructure as a Service (IaaS)</vt:lpstr>
      <vt:lpstr>Platform as a Service (PaaS)</vt:lpstr>
      <vt:lpstr>Software as a Service (SaaS)</vt:lpstr>
      <vt:lpstr>IaaS Vs. PaaS Vs. SaaS</vt:lpstr>
      <vt:lpstr>PowerPoint Presentation</vt:lpstr>
      <vt:lpstr>Virtualization in Cloud Computing</vt:lpstr>
      <vt:lpstr>Virtualization in Cloud Computing – Cont.</vt:lpstr>
      <vt:lpstr>Hardware Virtualization</vt:lpstr>
      <vt:lpstr>Operating System Virtualization</vt:lpstr>
      <vt:lpstr>Server Virtualization</vt:lpstr>
      <vt:lpstr>Storage Virtualization</vt:lpstr>
      <vt:lpstr>Cloud Service Provider</vt:lpstr>
      <vt:lpstr>Cloud Service Provider</vt:lpstr>
      <vt:lpstr>Amazon Web Services (AWS)</vt:lpstr>
      <vt:lpstr>Microsoft Azure</vt:lpstr>
      <vt:lpstr>Google Cloud Platform</vt:lpstr>
      <vt:lpstr>IBM Cloud </vt:lpstr>
      <vt:lpstr>VMware Cloud</vt:lpstr>
      <vt:lpstr>Oracle Cloud</vt:lpstr>
      <vt:lpstr>Red Hat</vt:lpstr>
      <vt:lpstr>Digital Ocean</vt:lpstr>
      <vt:lpstr>Cloud Computing Jobs</vt:lpstr>
      <vt:lpstr>Cloud Computing Jobs</vt:lpstr>
      <vt:lpstr>Cloud Computing Jobs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357</cp:revision>
  <dcterms:created xsi:type="dcterms:W3CDTF">2020-05-01T05:09:15Z</dcterms:created>
  <dcterms:modified xsi:type="dcterms:W3CDTF">2024-07-01T03:16:02Z</dcterms:modified>
</cp:coreProperties>
</file>